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84"/>
  </p:notesMasterIdLst>
  <p:sldIdLst>
    <p:sldId id="256" r:id="rId2"/>
    <p:sldId id="257" r:id="rId3"/>
    <p:sldId id="329" r:id="rId4"/>
    <p:sldId id="259" r:id="rId5"/>
    <p:sldId id="330" r:id="rId6"/>
    <p:sldId id="383" r:id="rId7"/>
    <p:sldId id="386" r:id="rId8"/>
    <p:sldId id="313" r:id="rId9"/>
    <p:sldId id="340" r:id="rId10"/>
    <p:sldId id="424" r:id="rId11"/>
    <p:sldId id="425" r:id="rId12"/>
    <p:sldId id="426" r:id="rId13"/>
    <p:sldId id="427" r:id="rId14"/>
    <p:sldId id="430" r:id="rId15"/>
    <p:sldId id="431" r:id="rId16"/>
    <p:sldId id="432" r:id="rId17"/>
    <p:sldId id="433" r:id="rId18"/>
    <p:sldId id="434" r:id="rId19"/>
    <p:sldId id="435" r:id="rId20"/>
    <p:sldId id="436" r:id="rId21"/>
    <p:sldId id="437" r:id="rId22"/>
    <p:sldId id="477" r:id="rId23"/>
    <p:sldId id="478" r:id="rId24"/>
    <p:sldId id="344" r:id="rId25"/>
    <p:sldId id="343" r:id="rId26"/>
    <p:sldId id="342" r:id="rId27"/>
    <p:sldId id="355" r:id="rId28"/>
    <p:sldId id="354" r:id="rId29"/>
    <p:sldId id="353" r:id="rId30"/>
    <p:sldId id="352" r:id="rId31"/>
    <p:sldId id="351" r:id="rId32"/>
    <p:sldId id="350" r:id="rId33"/>
    <p:sldId id="387" r:id="rId34"/>
    <p:sldId id="388" r:id="rId35"/>
    <p:sldId id="390" r:id="rId36"/>
    <p:sldId id="391" r:id="rId37"/>
    <p:sldId id="349" r:id="rId38"/>
    <p:sldId id="438" r:id="rId39"/>
    <p:sldId id="439" r:id="rId40"/>
    <p:sldId id="479" r:id="rId41"/>
    <p:sldId id="440" r:id="rId42"/>
    <p:sldId id="441" r:id="rId43"/>
    <p:sldId id="442" r:id="rId44"/>
    <p:sldId id="443" r:id="rId45"/>
    <p:sldId id="444" r:id="rId46"/>
    <p:sldId id="445" r:id="rId47"/>
    <p:sldId id="446" r:id="rId48"/>
    <p:sldId id="447" r:id="rId49"/>
    <p:sldId id="448" r:id="rId50"/>
    <p:sldId id="449" r:id="rId51"/>
    <p:sldId id="450" r:id="rId52"/>
    <p:sldId id="451" r:id="rId53"/>
    <p:sldId id="452" r:id="rId54"/>
    <p:sldId id="453" r:id="rId55"/>
    <p:sldId id="454" r:id="rId56"/>
    <p:sldId id="455" r:id="rId57"/>
    <p:sldId id="456" r:id="rId58"/>
    <p:sldId id="457" r:id="rId59"/>
    <p:sldId id="458" r:id="rId60"/>
    <p:sldId id="459" r:id="rId61"/>
    <p:sldId id="460" r:id="rId62"/>
    <p:sldId id="461" r:id="rId63"/>
    <p:sldId id="464" r:id="rId64"/>
    <p:sldId id="462" r:id="rId65"/>
    <p:sldId id="463" r:id="rId66"/>
    <p:sldId id="465" r:id="rId67"/>
    <p:sldId id="466" r:id="rId68"/>
    <p:sldId id="467" r:id="rId69"/>
    <p:sldId id="468" r:id="rId70"/>
    <p:sldId id="469" r:id="rId71"/>
    <p:sldId id="470" r:id="rId72"/>
    <p:sldId id="471" r:id="rId73"/>
    <p:sldId id="472" r:id="rId74"/>
    <p:sldId id="473" r:id="rId75"/>
    <p:sldId id="474" r:id="rId76"/>
    <p:sldId id="475" r:id="rId77"/>
    <p:sldId id="476" r:id="rId78"/>
    <p:sldId id="420" r:id="rId79"/>
    <p:sldId id="421" r:id="rId80"/>
    <p:sldId id="422" r:id="rId81"/>
    <p:sldId id="382" r:id="rId82"/>
    <p:sldId id="392" r:id="rId83"/>
  </p:sldIdLst>
  <p:sldSz cx="9144000" cy="6858000" type="screen4x3"/>
  <p:notesSz cx="7104063" cy="102346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3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6" autoAdjust="0"/>
    <p:restoredTop sz="93243" autoAdjust="0"/>
  </p:normalViewPr>
  <p:slideViewPr>
    <p:cSldViewPr>
      <p:cViewPr varScale="1">
        <p:scale>
          <a:sx n="64" d="100"/>
          <a:sy n="64" d="100"/>
        </p:scale>
        <p:origin x="1332" y="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tr-TR" b="1" dirty="0" smtClean="0"/>
              <a:t>2023</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manualLayout>
          <c:layoutTarget val="inner"/>
          <c:xMode val="edge"/>
          <c:yMode val="edge"/>
          <c:x val="0.19029241650691112"/>
          <c:y val="0.12457279829284597"/>
          <c:w val="0.68166316521676618"/>
          <c:h val="0.76620680694614829"/>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tr-TR"/>
          </a:p>
        </p:txBody>
      </p:sp>
      <p:sp>
        <p:nvSpPr>
          <p:cNvPr id="3" name="Veri Yer Tutucusu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BBA411B6-BBD4-4444-BCCA-E244C47FD686}" type="datetimeFigureOut">
              <a:rPr lang="tr-TR" smtClean="0"/>
              <a:t>15.12.2024</a:t>
            </a:fld>
            <a:endParaRPr lang="tr-TR"/>
          </a:p>
        </p:txBody>
      </p:sp>
      <p:sp>
        <p:nvSpPr>
          <p:cNvPr id="4" name="Slayt Görüntüsü Yer Tutucusu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tr-TR"/>
          </a:p>
        </p:txBody>
      </p:sp>
      <p:sp>
        <p:nvSpPr>
          <p:cNvPr id="5" name="Not Yer Tutucusu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tr-TR"/>
          </a:p>
        </p:txBody>
      </p:sp>
      <p:sp>
        <p:nvSpPr>
          <p:cNvPr id="7" name="Slayt Numarası Yer Tutucusu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3F8A2249-7836-4C06-8E4E-D040298B9AEF}" type="slidenum">
              <a:rPr lang="tr-TR" smtClean="0"/>
              <a:t>‹#›</a:t>
            </a:fld>
            <a:endParaRPr lang="tr-TR"/>
          </a:p>
        </p:txBody>
      </p:sp>
    </p:spTree>
    <p:extLst>
      <p:ext uri="{BB962C8B-B14F-4D97-AF65-F5344CB8AC3E}">
        <p14:creationId xmlns:p14="http://schemas.microsoft.com/office/powerpoint/2010/main" val="273948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F8A2249-7836-4C06-8E4E-D040298B9AEF}" type="slidenum">
              <a:rPr lang="tr-TR" smtClean="0"/>
              <a:t>2</a:t>
            </a:fld>
            <a:endParaRPr lang="tr-TR"/>
          </a:p>
        </p:txBody>
      </p:sp>
    </p:spTree>
    <p:extLst>
      <p:ext uri="{BB962C8B-B14F-4D97-AF65-F5344CB8AC3E}">
        <p14:creationId xmlns:p14="http://schemas.microsoft.com/office/powerpoint/2010/main" val="1234060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1122363"/>
            <a:ext cx="6858000" cy="2387600"/>
          </a:xfrm>
        </p:spPr>
        <p:txBody>
          <a:bodyPr anchor="b"/>
          <a:lstStyle>
            <a:lvl1pPr algn="ctr">
              <a:defRPr sz="4500"/>
            </a:lvl1pPr>
          </a:lstStyle>
          <a:p>
            <a:r>
              <a:rPr lang="tr-TR" smtClean="0"/>
              <a:t>Asıl başlık stili için tıklatın</a:t>
            </a:r>
            <a:endParaRPr lang="tr-TR"/>
          </a:p>
        </p:txBody>
      </p:sp>
      <p:sp>
        <p:nvSpPr>
          <p:cNvPr id="3" name="Alt Başlı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t>15.12.2024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234054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t>15.12.2024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93529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28650" y="365125"/>
            <a:ext cx="5800725"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t>15.12.2024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43733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t>15.12.2024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591415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4500"/>
            </a:lvl1pPr>
          </a:lstStyle>
          <a:p>
            <a:r>
              <a:rPr lang="tr-TR" smtClean="0"/>
              <a:t>Asıl başlık stili için tıklatın</a:t>
            </a:r>
            <a:endParaRPr lang="tr-T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A23720DD-5B6D-40BF-8493-A6B52D484E6B}" type="datetimeFigureOut">
              <a:rPr lang="tr-TR" smtClean="0"/>
              <a:t>15.12.2024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37207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286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29150" y="1825625"/>
            <a:ext cx="38862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A23720DD-5B6D-40BF-8493-A6B52D484E6B}" type="datetimeFigureOut">
              <a:rPr lang="tr-TR" smtClean="0"/>
              <a:t>15.12.2024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498501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26"/>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629842" y="2505075"/>
            <a:ext cx="386834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4629150" y="2505075"/>
            <a:ext cx="3887391"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A23720DD-5B6D-40BF-8493-A6B52D484E6B}" type="datetimeFigureOut">
              <a:rPr lang="tr-TR" smtClean="0"/>
              <a:t>15.12.2024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54788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A23720DD-5B6D-40BF-8493-A6B52D484E6B}" type="datetimeFigureOut">
              <a:rPr lang="tr-TR" smtClean="0"/>
              <a:t>15.12.2024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802997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t>15.12.2024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53667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A23720DD-5B6D-40BF-8493-A6B52D484E6B}" type="datetimeFigureOut">
              <a:rPr lang="tr-TR" smtClean="0"/>
              <a:t>15.12.2024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35098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A23720DD-5B6D-40BF-8493-A6B52D484E6B}" type="datetimeFigureOut">
              <a:rPr lang="tr-TR" smtClean="0"/>
              <a:t>15.12.2024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730885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23720DD-5B6D-40BF-8493-A6B52D484E6B}" type="datetimeFigureOut">
              <a:rPr lang="tr-TR" smtClean="0"/>
              <a:t>15.12.2024</a:t>
            </a:fld>
            <a:endParaRPr lang="tr-T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330666807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1.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86.png"/><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0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92.png"/><Relationship Id="rId4" Type="http://schemas.openxmlformats.org/officeDocument/2006/relationships/image" Target="../media/image100.jpe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04.jp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86.png"/><Relationship Id="rId4" Type="http://schemas.openxmlformats.org/officeDocument/2006/relationships/image" Target="../media/image106.jpeg"/></Relationships>
</file>

<file path=ppt/slides/_rels/slide4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9.png"/><Relationship Id="rId7" Type="http://schemas.openxmlformats.org/officeDocument/2006/relationships/image" Target="../media/image112.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16.png"/><Relationship Id="rId4" Type="http://schemas.openxmlformats.org/officeDocument/2006/relationships/image" Target="../media/image115.JPG"/></Relationships>
</file>

<file path=ppt/slides/_rels/slide4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86.png"/><Relationship Id="rId4" Type="http://schemas.openxmlformats.org/officeDocument/2006/relationships/image" Target="../media/image118.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3.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22.png"/><Relationship Id="rId4" Type="http://schemas.openxmlformats.org/officeDocument/2006/relationships/image" Target="../media/image121.jpeg"/></Relationships>
</file>

<file path=ppt/slides/_rels/slide51.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image" Target="../media/image128.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g"/><Relationship Id="rId4" Type="http://schemas.openxmlformats.org/officeDocument/2006/relationships/image" Target="../media/image125.jpg"/></Relationships>
</file>

<file path=ppt/slides/_rels/slide5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29.png"/><Relationship Id="rId7" Type="http://schemas.openxmlformats.org/officeDocument/2006/relationships/image" Target="../media/image123.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31.jpg"/><Relationship Id="rId4" Type="http://schemas.openxmlformats.org/officeDocument/2006/relationships/image" Target="../media/image130.jpg"/></Relationships>
</file>

<file path=ppt/slides/_rels/slide53.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g"/><Relationship Id="rId7" Type="http://schemas.openxmlformats.org/officeDocument/2006/relationships/image" Target="../media/image13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png"/><Relationship Id="rId4" Type="http://schemas.openxmlformats.org/officeDocument/2006/relationships/image" Target="../media/image133.jpeg"/><Relationship Id="rId9" Type="http://schemas.openxmlformats.org/officeDocument/2006/relationships/image" Target="../media/image138.jpeg"/></Relationships>
</file>

<file path=ppt/slides/_rels/slide54.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g"/><Relationship Id="rId4" Type="http://schemas.openxmlformats.org/officeDocument/2006/relationships/image" Target="../media/image140.jpg"/></Relationships>
</file>

<file path=ppt/slides/_rels/slide55.xml.rels><?xml version="1.0" encoding="UTF-8" standalone="yes"?>
<Relationships xmlns="http://schemas.openxmlformats.org/package/2006/relationships"><Relationship Id="rId3" Type="http://schemas.openxmlformats.org/officeDocument/2006/relationships/image" Target="../media/image143.jpg"/><Relationship Id="rId7"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jpg"/><Relationship Id="rId4" Type="http://schemas.openxmlformats.org/officeDocument/2006/relationships/image" Target="../media/image144.jpg"/></Relationships>
</file>

<file path=ppt/slides/_rels/slide56.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jpeg"/><Relationship Id="rId12" Type="http://schemas.openxmlformats.org/officeDocument/2006/relationships/image" Target="../media/image15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50.jpeg"/><Relationship Id="rId11" Type="http://schemas.openxmlformats.org/officeDocument/2006/relationships/image" Target="../media/image155.jpeg"/><Relationship Id="rId5" Type="http://schemas.openxmlformats.org/officeDocument/2006/relationships/image" Target="../media/image149.jpeg"/><Relationship Id="rId10" Type="http://schemas.openxmlformats.org/officeDocument/2006/relationships/image" Target="../media/image154.jpeg"/><Relationship Id="rId4" Type="http://schemas.openxmlformats.org/officeDocument/2006/relationships/image" Target="../media/image148.png"/><Relationship Id="rId9" Type="http://schemas.openxmlformats.org/officeDocument/2006/relationships/image" Target="../media/image153.jpe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23.jpg"/><Relationship Id="rId5" Type="http://schemas.openxmlformats.org/officeDocument/2006/relationships/image" Target="../media/image158.jpeg"/><Relationship Id="rId4" Type="http://schemas.openxmlformats.org/officeDocument/2006/relationships/image" Target="../media/image157.jpe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1.jpg"/><Relationship Id="rId5" Type="http://schemas.openxmlformats.org/officeDocument/2006/relationships/image" Target="../media/image160.jpg"/><Relationship Id="rId4" Type="http://schemas.openxmlformats.org/officeDocument/2006/relationships/image" Target="../media/image159.jp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4.jpg"/><Relationship Id="rId5" Type="http://schemas.openxmlformats.org/officeDocument/2006/relationships/image" Target="../media/image163.jpeg"/><Relationship Id="rId4" Type="http://schemas.openxmlformats.org/officeDocument/2006/relationships/image" Target="../media/image16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6.jpg"/><Relationship Id="rId5" Type="http://schemas.openxmlformats.org/officeDocument/2006/relationships/image" Target="../media/image92.png"/><Relationship Id="rId4" Type="http://schemas.openxmlformats.org/officeDocument/2006/relationships/image" Target="../media/image165.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9.jpg"/><Relationship Id="rId5" Type="http://schemas.openxmlformats.org/officeDocument/2006/relationships/image" Target="../media/image168.jpeg"/><Relationship Id="rId4" Type="http://schemas.openxmlformats.org/officeDocument/2006/relationships/image" Target="../media/image167.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73.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75.jpg"/><Relationship Id="rId4" Type="http://schemas.openxmlformats.org/officeDocument/2006/relationships/image" Target="../media/image174.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79.jpeg"/><Relationship Id="rId4" Type="http://schemas.openxmlformats.org/officeDocument/2006/relationships/image" Target="../media/image176.jpe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81.jpg"/><Relationship Id="rId4" Type="http://schemas.openxmlformats.org/officeDocument/2006/relationships/image" Target="../media/image180.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83.jpg"/><Relationship Id="rId4" Type="http://schemas.openxmlformats.org/officeDocument/2006/relationships/image" Target="../media/image182.jp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85.jpg"/><Relationship Id="rId4" Type="http://schemas.openxmlformats.org/officeDocument/2006/relationships/image" Target="../media/image184.png"/></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87.jpg"/><Relationship Id="rId4" Type="http://schemas.openxmlformats.org/officeDocument/2006/relationships/image" Target="../media/image186.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89.jpg"/></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91.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190.jpg"/><Relationship Id="rId4" Type="http://schemas.openxmlformats.org/officeDocument/2006/relationships/image" Target="../media/image188.jpg"/></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92.jpg"/><Relationship Id="rId4" Type="http://schemas.openxmlformats.org/officeDocument/2006/relationships/image" Target="../media/image188.jpg"/></Relationships>
</file>

<file path=ppt/slides/_rels/slide73.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92.png"/><Relationship Id="rId4" Type="http://schemas.openxmlformats.org/officeDocument/2006/relationships/image" Target="../media/image194.png"/></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97.jpg"/><Relationship Id="rId4" Type="http://schemas.openxmlformats.org/officeDocument/2006/relationships/image" Target="../media/image196.png"/></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jpg"/></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201.jpeg"/><Relationship Id="rId4" Type="http://schemas.openxmlformats.org/officeDocument/2006/relationships/image" Target="../media/image200.jpe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203.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98.jpeg"/><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image" Target="../media/image204.jpeg"/><Relationship Id="rId7" Type="http://schemas.openxmlformats.org/officeDocument/2006/relationships/image" Target="../media/image208.jpeg"/><Relationship Id="rId12" Type="http://schemas.openxmlformats.org/officeDocument/2006/relationships/image" Target="../media/image21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07.jpeg"/><Relationship Id="rId11" Type="http://schemas.openxmlformats.org/officeDocument/2006/relationships/image" Target="../media/image212.PNG"/><Relationship Id="rId5" Type="http://schemas.openxmlformats.org/officeDocument/2006/relationships/image" Target="../media/image206.png"/><Relationship Id="rId10" Type="http://schemas.openxmlformats.org/officeDocument/2006/relationships/image" Target="../media/image211.jpeg"/><Relationship Id="rId4" Type="http://schemas.openxmlformats.org/officeDocument/2006/relationships/image" Target="../media/image205.jpeg"/><Relationship Id="rId9" Type="http://schemas.openxmlformats.org/officeDocument/2006/relationships/image" Target="../media/image210.jpeg"/></Relationships>
</file>

<file path=ppt/slides/_rels/slide79.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png"/><Relationship Id="rId18" Type="http://schemas.openxmlformats.org/officeDocument/2006/relationships/image" Target="../media/image229.png"/><Relationship Id="rId26" Type="http://schemas.openxmlformats.org/officeDocument/2006/relationships/image" Target="../media/image202.png"/><Relationship Id="rId3" Type="http://schemas.openxmlformats.org/officeDocument/2006/relationships/image" Target="../media/image214.png"/><Relationship Id="rId21" Type="http://schemas.openxmlformats.org/officeDocument/2006/relationships/image" Target="../media/image88.png"/><Relationship Id="rId7" Type="http://schemas.openxmlformats.org/officeDocument/2006/relationships/image" Target="../media/image218.png"/><Relationship Id="rId12" Type="http://schemas.openxmlformats.org/officeDocument/2006/relationships/image" Target="../media/image223.png"/><Relationship Id="rId17" Type="http://schemas.openxmlformats.org/officeDocument/2006/relationships/image" Target="../media/image228.png"/><Relationship Id="rId25" Type="http://schemas.openxmlformats.org/officeDocument/2006/relationships/image" Target="../media/image103.png"/><Relationship Id="rId2" Type="http://schemas.openxmlformats.org/officeDocument/2006/relationships/image" Target="../media/image5.jpeg"/><Relationship Id="rId16" Type="http://schemas.openxmlformats.org/officeDocument/2006/relationships/image" Target="../media/image227.pn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217.png"/><Relationship Id="rId11" Type="http://schemas.openxmlformats.org/officeDocument/2006/relationships/image" Target="../media/image222.png"/><Relationship Id="rId24" Type="http://schemas.openxmlformats.org/officeDocument/2006/relationships/image" Target="../media/image102.png"/><Relationship Id="rId5" Type="http://schemas.openxmlformats.org/officeDocument/2006/relationships/image" Target="../media/image216.png"/><Relationship Id="rId15" Type="http://schemas.openxmlformats.org/officeDocument/2006/relationships/image" Target="../media/image226.png"/><Relationship Id="rId23" Type="http://schemas.openxmlformats.org/officeDocument/2006/relationships/image" Target="../media/image99.jpg"/><Relationship Id="rId10" Type="http://schemas.openxmlformats.org/officeDocument/2006/relationships/image" Target="../media/image221.png"/><Relationship Id="rId19" Type="http://schemas.openxmlformats.org/officeDocument/2006/relationships/image" Target="../media/image230.jpg"/><Relationship Id="rId4" Type="http://schemas.openxmlformats.org/officeDocument/2006/relationships/image" Target="../media/image215.png"/><Relationship Id="rId9" Type="http://schemas.openxmlformats.org/officeDocument/2006/relationships/image" Target="../media/image220.png"/><Relationship Id="rId14" Type="http://schemas.openxmlformats.org/officeDocument/2006/relationships/image" Target="../media/image225.png"/><Relationship Id="rId22" Type="http://schemas.openxmlformats.org/officeDocument/2006/relationships/image" Target="../media/image231.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2.png"/><Relationship Id="rId18" Type="http://schemas.openxmlformats.org/officeDocument/2006/relationships/image" Target="../media/image247.png"/><Relationship Id="rId26" Type="http://schemas.openxmlformats.org/officeDocument/2006/relationships/image" Target="../media/image255.png"/><Relationship Id="rId3" Type="http://schemas.openxmlformats.org/officeDocument/2006/relationships/image" Target="../media/image232.png"/><Relationship Id="rId21" Type="http://schemas.openxmlformats.org/officeDocument/2006/relationships/image" Target="../media/image250.png"/><Relationship Id="rId7" Type="http://schemas.openxmlformats.org/officeDocument/2006/relationships/image" Target="../media/image236.png"/><Relationship Id="rId12" Type="http://schemas.openxmlformats.org/officeDocument/2006/relationships/image" Target="../media/image241.png"/><Relationship Id="rId17" Type="http://schemas.openxmlformats.org/officeDocument/2006/relationships/image" Target="../media/image246.png"/><Relationship Id="rId25" Type="http://schemas.openxmlformats.org/officeDocument/2006/relationships/image" Target="../media/image254.png"/><Relationship Id="rId2" Type="http://schemas.openxmlformats.org/officeDocument/2006/relationships/image" Target="../media/image5.jpeg"/><Relationship Id="rId16" Type="http://schemas.openxmlformats.org/officeDocument/2006/relationships/image" Target="../media/image245.png"/><Relationship Id="rId20" Type="http://schemas.openxmlformats.org/officeDocument/2006/relationships/image" Target="../media/image249.png"/><Relationship Id="rId29" Type="http://schemas.openxmlformats.org/officeDocument/2006/relationships/image" Target="../media/image258.png"/><Relationship Id="rId1" Type="http://schemas.openxmlformats.org/officeDocument/2006/relationships/slideLayout" Target="../slideLayouts/slideLayout7.xml"/><Relationship Id="rId6" Type="http://schemas.openxmlformats.org/officeDocument/2006/relationships/image" Target="../media/image235.png"/><Relationship Id="rId11" Type="http://schemas.openxmlformats.org/officeDocument/2006/relationships/image" Target="../media/image240.png"/><Relationship Id="rId24" Type="http://schemas.openxmlformats.org/officeDocument/2006/relationships/image" Target="../media/image253.png"/><Relationship Id="rId5" Type="http://schemas.openxmlformats.org/officeDocument/2006/relationships/image" Target="../media/image234.png"/><Relationship Id="rId15" Type="http://schemas.openxmlformats.org/officeDocument/2006/relationships/image" Target="../media/image244.png"/><Relationship Id="rId23" Type="http://schemas.openxmlformats.org/officeDocument/2006/relationships/image" Target="../media/image252.png"/><Relationship Id="rId28" Type="http://schemas.openxmlformats.org/officeDocument/2006/relationships/image" Target="../media/image257.png"/><Relationship Id="rId10" Type="http://schemas.openxmlformats.org/officeDocument/2006/relationships/image" Target="../media/image239.png"/><Relationship Id="rId19" Type="http://schemas.openxmlformats.org/officeDocument/2006/relationships/image" Target="../media/image248.png"/><Relationship Id="rId31" Type="http://schemas.openxmlformats.org/officeDocument/2006/relationships/image" Target="../media/image259.jfif"/><Relationship Id="rId4" Type="http://schemas.openxmlformats.org/officeDocument/2006/relationships/image" Target="../media/image233.png"/><Relationship Id="rId9" Type="http://schemas.openxmlformats.org/officeDocument/2006/relationships/image" Target="../media/image238.png"/><Relationship Id="rId14" Type="http://schemas.openxmlformats.org/officeDocument/2006/relationships/image" Target="../media/image243.png"/><Relationship Id="rId22" Type="http://schemas.openxmlformats.org/officeDocument/2006/relationships/image" Target="../media/image251.png"/><Relationship Id="rId27" Type="http://schemas.openxmlformats.org/officeDocument/2006/relationships/image" Target="../media/image256.png"/><Relationship Id="rId30" Type="http://schemas.openxmlformats.org/officeDocument/2006/relationships/image" Target="../media/image201.jpeg"/></Relationships>
</file>

<file path=ppt/slides/_rels/slide81.xml.rels><?xml version="1.0" encoding="UTF-8" standalone="yes"?>
<Relationships xmlns="http://schemas.openxmlformats.org/package/2006/relationships"><Relationship Id="rId8" Type="http://schemas.openxmlformats.org/officeDocument/2006/relationships/image" Target="../media/image264.jpg"/><Relationship Id="rId13" Type="http://schemas.openxmlformats.org/officeDocument/2006/relationships/image" Target="../media/image269.png"/><Relationship Id="rId18" Type="http://schemas.openxmlformats.org/officeDocument/2006/relationships/image" Target="../media/image274.png"/><Relationship Id="rId3" Type="http://schemas.openxmlformats.org/officeDocument/2006/relationships/image" Target="../media/image105.png"/><Relationship Id="rId21" Type="http://schemas.openxmlformats.org/officeDocument/2006/relationships/image" Target="../media/image276.png"/><Relationship Id="rId7" Type="http://schemas.openxmlformats.org/officeDocument/2006/relationships/image" Target="../media/image263.jpeg"/><Relationship Id="rId12" Type="http://schemas.openxmlformats.org/officeDocument/2006/relationships/image" Target="../media/image268.png"/><Relationship Id="rId17" Type="http://schemas.openxmlformats.org/officeDocument/2006/relationships/image" Target="../media/image273.png"/><Relationship Id="rId2" Type="http://schemas.openxmlformats.org/officeDocument/2006/relationships/image" Target="../media/image5.jpeg"/><Relationship Id="rId16" Type="http://schemas.openxmlformats.org/officeDocument/2006/relationships/image" Target="../media/image272.png"/><Relationship Id="rId20" Type="http://schemas.openxmlformats.org/officeDocument/2006/relationships/image" Target="../media/image182.jpg"/><Relationship Id="rId1" Type="http://schemas.openxmlformats.org/officeDocument/2006/relationships/slideLayout" Target="../slideLayouts/slideLayout7.xml"/><Relationship Id="rId6" Type="http://schemas.openxmlformats.org/officeDocument/2006/relationships/image" Target="../media/image262.jpg"/><Relationship Id="rId11" Type="http://schemas.openxmlformats.org/officeDocument/2006/relationships/image" Target="../media/image267.png"/><Relationship Id="rId5" Type="http://schemas.openxmlformats.org/officeDocument/2006/relationships/image" Target="../media/image261.jpg"/><Relationship Id="rId15" Type="http://schemas.openxmlformats.org/officeDocument/2006/relationships/image" Target="../media/image271.png"/><Relationship Id="rId23" Type="http://schemas.openxmlformats.org/officeDocument/2006/relationships/image" Target="../media/image277.PNG"/><Relationship Id="rId10" Type="http://schemas.openxmlformats.org/officeDocument/2006/relationships/image" Target="../media/image266.gif"/><Relationship Id="rId19" Type="http://schemas.openxmlformats.org/officeDocument/2006/relationships/image" Target="../media/image275.jpeg"/><Relationship Id="rId4" Type="http://schemas.openxmlformats.org/officeDocument/2006/relationships/image" Target="../media/image260.png"/><Relationship Id="rId9" Type="http://schemas.openxmlformats.org/officeDocument/2006/relationships/image" Target="../media/image265.jpeg"/><Relationship Id="rId14" Type="http://schemas.openxmlformats.org/officeDocument/2006/relationships/image" Target="../media/image270.png"/><Relationship Id="rId22" Type="http://schemas.openxmlformats.org/officeDocument/2006/relationships/image" Target="../media/image196.png"/></Relationships>
</file>

<file path=ppt/slides/_rels/slide82.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emre imza"/>
          <p:cNvPicPr/>
          <p:nvPr/>
        </p:nvPicPr>
        <p:blipFill>
          <a:blip r:embed="rId2">
            <a:extLst>
              <a:ext uri="{28A0092B-C50C-407E-A947-70E740481C1C}">
                <a14:useLocalDpi xmlns:a14="http://schemas.microsoft.com/office/drawing/2010/main" val="0"/>
              </a:ext>
            </a:extLst>
          </a:blip>
          <a:srcRect/>
          <a:stretch>
            <a:fillRect/>
          </a:stretch>
        </p:blipFill>
        <p:spPr bwMode="auto">
          <a:xfrm>
            <a:off x="1151620" y="908720"/>
            <a:ext cx="6840760" cy="2664296"/>
          </a:xfrm>
          <a:prstGeom prst="rect">
            <a:avLst/>
          </a:prstGeom>
          <a:noFill/>
          <a:ln>
            <a:noFill/>
          </a:ln>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2" name="Resim 1"/>
          <p:cNvPicPr>
            <a:picLocks noChangeAspect="1"/>
          </p:cNvPicPr>
          <p:nvPr/>
        </p:nvPicPr>
        <p:blipFill rotWithShape="1">
          <a:blip r:embed="rId3">
            <a:extLst>
              <a:ext uri="{28A0092B-C50C-407E-A947-70E740481C1C}">
                <a14:useLocalDpi xmlns:a14="http://schemas.microsoft.com/office/drawing/2010/main" val="0"/>
              </a:ext>
            </a:extLst>
          </a:blip>
          <a:srcRect t="14901"/>
          <a:stretch/>
        </p:blipFill>
        <p:spPr>
          <a:xfrm>
            <a:off x="0" y="0"/>
            <a:ext cx="9180512" cy="6848764"/>
          </a:xfrm>
          <a:prstGeom prst="rect">
            <a:avLst/>
          </a:prstGeom>
        </p:spPr>
      </p:pic>
      <p:pic>
        <p:nvPicPr>
          <p:cNvPr id="3" name="Resim 2"/>
          <p:cNvPicPr>
            <a:picLocks noChangeAspect="1"/>
          </p:cNvPicPr>
          <p:nvPr/>
        </p:nvPicPr>
        <p:blipFill rotWithShape="1">
          <a:blip r:embed="rId4">
            <a:extLst>
              <a:ext uri="{28A0092B-C50C-407E-A947-70E740481C1C}">
                <a14:useLocalDpi xmlns:a14="http://schemas.microsoft.com/office/drawing/2010/main" val="0"/>
              </a:ext>
            </a:extLst>
          </a:blip>
          <a:srcRect t="11456" r="12521" b="14310"/>
          <a:stretch/>
        </p:blipFill>
        <p:spPr>
          <a:xfrm>
            <a:off x="3131840" y="2132856"/>
            <a:ext cx="3960440" cy="1362482"/>
          </a:xfrm>
          <a:prstGeom prst="rect">
            <a:avLst/>
          </a:prstGeom>
        </p:spPr>
      </p:pic>
    </p:spTree>
    <p:extLst>
      <p:ext uri="{BB962C8B-B14F-4D97-AF65-F5344CB8AC3E}">
        <p14:creationId xmlns:p14="http://schemas.microsoft.com/office/powerpoint/2010/main" val="2383456483"/>
      </p:ext>
    </p:extLst>
  </p:cSld>
  <p:clrMapOvr>
    <a:masterClrMapping/>
  </p:clrMapOvr>
  <mc:AlternateContent xmlns:mc="http://schemas.openxmlformats.org/markup-compatibility/2006" xmlns:p14="http://schemas.microsoft.com/office/powerpoint/2010/main">
    <mc:Choice Requires="p14">
      <p:transition p14:dur="100" advTm="2156">
        <p:cut/>
      </p:transition>
    </mc:Choice>
    <mc:Fallback xmlns="">
      <p:transition advTm="2156">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10" name="Dikdörtgen 9"/>
          <p:cNvSpPr/>
          <p:nvPr/>
        </p:nvSpPr>
        <p:spPr>
          <a:xfrm>
            <a:off x="-41715" y="188640"/>
            <a:ext cx="4325684" cy="163121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TKS </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Standard </a:t>
            </a:r>
            <a:r>
              <a:rPr lang="tr-TR" sz="2000" b="1" dirty="0" err="1">
                <a:ln w="13462">
                  <a:solidFill>
                    <a:schemeClr val="bg1"/>
                  </a:solidFill>
                  <a:prstDash val="solid"/>
                </a:ln>
                <a:solidFill>
                  <a:schemeClr val="accent1"/>
                </a:solidFill>
                <a:effectLst>
                  <a:outerShdw dist="38100" dir="2700000" algn="bl" rotWithShape="0">
                    <a:schemeClr val="accent5"/>
                  </a:outerShdw>
                </a:effectLst>
              </a:rPr>
              <a:t>Air</a:t>
            </a:r>
            <a:r>
              <a:rPr lang="tr-TR" sz="2000" b="1" dirty="0">
                <a:ln w="13462">
                  <a:solidFill>
                    <a:schemeClr val="bg1"/>
                  </a:solidFill>
                  <a:prstDash val="solid"/>
                </a:ln>
                <a:solidFill>
                  <a:schemeClr val="accent1"/>
                </a:solidFill>
                <a:effectLst>
                  <a:outerShdw dist="38100" dir="2700000" algn="bl" rotWithShape="0">
                    <a:schemeClr val="accent5"/>
                  </a:outerShdw>
                </a:effectLst>
              </a:rPr>
              <a:t> Handling </a:t>
            </a:r>
            <a:r>
              <a:rPr lang="tr-TR" sz="2000" b="1" dirty="0" err="1">
                <a:ln w="13462">
                  <a:solidFill>
                    <a:schemeClr val="bg1"/>
                  </a:solidFill>
                  <a:prstDash val="solid"/>
                </a:ln>
                <a:solidFill>
                  <a:schemeClr val="accent1"/>
                </a:solidFill>
                <a:effectLst>
                  <a:outerShdw dist="38100" dir="2700000" algn="bl" rotWithShape="0">
                    <a:schemeClr val="accent5"/>
                  </a:outerShdw>
                </a:effectLst>
              </a:rPr>
              <a:t>Units</a:t>
            </a:r>
            <a:r>
              <a:rPr lang="tr-TR" sz="2000" dirty="0" smtClean="0"/>
              <a:t> </a:t>
            </a:r>
            <a:r>
              <a:rPr lang="tr-TR" sz="2000" dirty="0"/>
              <a:t/>
            </a:r>
            <a:br>
              <a:rPr lang="tr-TR" sz="2000" dirty="0"/>
            </a:b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57" y="1651584"/>
            <a:ext cx="3571875" cy="2190750"/>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51" y="2904647"/>
            <a:ext cx="4411424" cy="2481426"/>
          </a:xfrm>
          <a:prstGeom prst="rect">
            <a:avLst/>
          </a:prstGeom>
        </p:spPr>
      </p:pic>
      <p:sp>
        <p:nvSpPr>
          <p:cNvPr id="12" name="Dikdörtgen 11"/>
          <p:cNvSpPr/>
          <p:nvPr/>
        </p:nvSpPr>
        <p:spPr>
          <a:xfrm>
            <a:off x="4139953" y="836712"/>
            <a:ext cx="4768218" cy="5016758"/>
          </a:xfrm>
          <a:prstGeom prst="rect">
            <a:avLst/>
          </a:prstGeom>
        </p:spPr>
        <p:txBody>
          <a:bodyPr wrap="square">
            <a:spAutoFit/>
          </a:bodyPr>
          <a:lstStyle/>
          <a:p>
            <a:pPr algn="just"/>
            <a:r>
              <a:rPr lang="en-US" sz="1600" i="1" dirty="0" err="1"/>
              <a:t>Termofan</a:t>
            </a:r>
            <a:r>
              <a:rPr lang="en-US" sz="1600" i="1" dirty="0"/>
              <a:t> TKS model standard air handling units are composed of 26 </a:t>
            </a:r>
            <a:r>
              <a:rPr lang="en-US" sz="1600" i="1" dirty="0" smtClean="0"/>
              <a:t>di</a:t>
            </a:r>
            <a:r>
              <a:rPr lang="tr-TR" sz="1600" i="1" dirty="0" err="1" smtClean="0"/>
              <a:t>ff</a:t>
            </a:r>
            <a:r>
              <a:rPr lang="en-US" sz="1600" i="1" dirty="0" err="1" smtClean="0"/>
              <a:t>erent</a:t>
            </a:r>
            <a:r>
              <a:rPr lang="en-US" sz="1600" i="1" dirty="0" smtClean="0"/>
              <a:t> </a:t>
            </a:r>
            <a:r>
              <a:rPr lang="en-US" sz="1600" i="1" dirty="0"/>
              <a:t>sizes ranging from 1.500 m³/h and </a:t>
            </a:r>
            <a:r>
              <a:rPr lang="en-US" sz="1600" i="1" dirty="0" smtClean="0"/>
              <a:t>120.000</a:t>
            </a:r>
            <a:r>
              <a:rPr lang="ru-RU" sz="1600" i="1" dirty="0" smtClean="0"/>
              <a:t> </a:t>
            </a:r>
            <a:r>
              <a:rPr lang="en-US" sz="1600" i="1" dirty="0" smtClean="0"/>
              <a:t>m³/h </a:t>
            </a:r>
            <a:r>
              <a:rPr lang="en-US" sz="1600" i="1" dirty="0"/>
              <a:t>in air </a:t>
            </a:r>
            <a:r>
              <a:rPr lang="tr-TR" sz="1600" i="1" dirty="0" err="1" smtClean="0"/>
              <a:t>flo</a:t>
            </a:r>
            <a:r>
              <a:rPr lang="en-US" sz="1600" i="1" dirty="0" smtClean="0"/>
              <a:t>w </a:t>
            </a:r>
            <a:r>
              <a:rPr lang="en-US" sz="1600" i="1" dirty="0"/>
              <a:t>rates. The smallest model is TKS 7-7 outer cross-section dimensions of 710 mm x710 mm </a:t>
            </a:r>
            <a:r>
              <a:rPr lang="en-US" sz="1600" i="1" dirty="0" err="1"/>
              <a:t>wheares</a:t>
            </a:r>
            <a:r>
              <a:rPr lang="en-US" sz="1600" i="1" dirty="0"/>
              <a:t> the </a:t>
            </a:r>
            <a:r>
              <a:rPr lang="en-US" sz="1600" i="1" dirty="0" smtClean="0"/>
              <a:t>largest</a:t>
            </a:r>
            <a:r>
              <a:rPr lang="ru-RU" sz="1600" i="1" dirty="0" smtClean="0"/>
              <a:t> </a:t>
            </a:r>
            <a:r>
              <a:rPr lang="en-US" sz="1600" i="1" dirty="0" smtClean="0"/>
              <a:t>model </a:t>
            </a:r>
            <a:r>
              <a:rPr lang="en-US" sz="1600" i="1" dirty="0"/>
              <a:t>is TKS 22-22 with outer dimensions of 2.235 mm x 2.235 mm. Higher air ow units can be designed with </a:t>
            </a:r>
            <a:r>
              <a:rPr lang="en-US" sz="1600" i="1" dirty="0" smtClean="0"/>
              <a:t>special</a:t>
            </a:r>
            <a:r>
              <a:rPr lang="ru-RU" sz="1600" i="1" dirty="0" smtClean="0"/>
              <a:t> </a:t>
            </a:r>
            <a:r>
              <a:rPr lang="en-US" sz="1600" i="1" dirty="0" smtClean="0"/>
              <a:t>dimensions</a:t>
            </a:r>
            <a:r>
              <a:rPr lang="en-US" sz="1600" i="1" dirty="0"/>
              <a:t>.</a:t>
            </a:r>
            <a:br>
              <a:rPr lang="en-US" sz="1600" i="1" dirty="0"/>
            </a:br>
            <a:r>
              <a:rPr lang="en-US" sz="1600" i="1" dirty="0"/>
              <a:t>By joining the air intake and/or air mixing sections, </a:t>
            </a:r>
            <a:r>
              <a:rPr lang="tr-TR" sz="1600" i="1" dirty="0" smtClean="0"/>
              <a:t>fi</a:t>
            </a:r>
            <a:r>
              <a:rPr lang="en-US" sz="1600" i="1" dirty="0" err="1" smtClean="0"/>
              <a:t>lter</a:t>
            </a:r>
            <a:r>
              <a:rPr lang="en-US" sz="1600" i="1" dirty="0" smtClean="0"/>
              <a:t> </a:t>
            </a:r>
            <a:r>
              <a:rPr lang="en-US" sz="1600" i="1" dirty="0"/>
              <a:t>sections, air heater and air cooler sections, </a:t>
            </a:r>
            <a:r>
              <a:rPr lang="en-US" sz="1600" i="1" dirty="0" err="1" smtClean="0"/>
              <a:t>humidi</a:t>
            </a:r>
            <a:r>
              <a:rPr lang="tr-TR" sz="1600" i="1" dirty="0" smtClean="0"/>
              <a:t>fi</a:t>
            </a:r>
            <a:r>
              <a:rPr lang="en-US" sz="1600" i="1" dirty="0" err="1" smtClean="0"/>
              <a:t>ers</a:t>
            </a:r>
            <a:r>
              <a:rPr lang="en-US" sz="1600" i="1" dirty="0" smtClean="0"/>
              <a:t> and</a:t>
            </a:r>
            <a:r>
              <a:rPr lang="ru-RU" sz="1600" i="1" dirty="0" smtClean="0"/>
              <a:t> </a:t>
            </a:r>
            <a:r>
              <a:rPr lang="en-US" sz="1600" i="1" dirty="0" smtClean="0"/>
              <a:t>ventilators </a:t>
            </a:r>
            <a:r>
              <a:rPr lang="en-US" sz="1600" i="1" dirty="0"/>
              <a:t>it is possible to create tailor-made units serving </a:t>
            </a:r>
            <a:r>
              <a:rPr lang="en-US" sz="1600" i="1" dirty="0" smtClean="0"/>
              <a:t>di</a:t>
            </a:r>
            <a:r>
              <a:rPr lang="tr-TR" sz="1600" i="1" dirty="0" err="1" smtClean="0"/>
              <a:t>ff</a:t>
            </a:r>
            <a:r>
              <a:rPr lang="en-US" sz="1600" i="1" dirty="0" err="1" smtClean="0"/>
              <a:t>erent</a:t>
            </a:r>
            <a:r>
              <a:rPr lang="en-US" sz="1600" i="1" dirty="0" smtClean="0"/>
              <a:t> </a:t>
            </a:r>
            <a:r>
              <a:rPr lang="en-US" sz="1600" i="1" dirty="0"/>
              <a:t>design purposes. It is also possible to make double </a:t>
            </a:r>
            <a:r>
              <a:rPr lang="en-US" sz="1600" i="1" dirty="0" smtClean="0"/>
              <a:t>deck</a:t>
            </a:r>
            <a:r>
              <a:rPr lang="ru-RU" sz="1600" i="1" dirty="0" smtClean="0"/>
              <a:t> </a:t>
            </a:r>
            <a:r>
              <a:rPr lang="en-US" sz="1600" i="1" dirty="0" smtClean="0"/>
              <a:t>executions </a:t>
            </a:r>
            <a:r>
              <a:rPr lang="en-US" sz="1600" i="1" dirty="0"/>
              <a:t>with or without heat recovery </a:t>
            </a:r>
            <a:r>
              <a:rPr lang="tr-TR" sz="1600" i="1" dirty="0" smtClean="0"/>
              <a:t>u</a:t>
            </a:r>
            <a:r>
              <a:rPr lang="en-US" sz="1600" i="1" dirty="0" smtClean="0"/>
              <a:t>nits</a:t>
            </a:r>
            <a:r>
              <a:rPr lang="en-US" sz="1600" i="1" dirty="0"/>
              <a:t>.</a:t>
            </a:r>
            <a:r>
              <a:rPr lang="en-US" sz="1600" dirty="0"/>
              <a:t> </a:t>
            </a:r>
            <a:endParaRPr lang="ru-RU" sz="1600" dirty="0" smtClean="0"/>
          </a:p>
          <a:p>
            <a:endParaRPr lang="ru-RU" sz="1600" dirty="0"/>
          </a:p>
          <a:p>
            <a:pPr algn="just"/>
            <a:r>
              <a:rPr lang="en-US" sz="1600" b="1" i="1" dirty="0" smtClean="0"/>
              <a:t>The </a:t>
            </a:r>
            <a:r>
              <a:rPr lang="en-US" sz="1600" b="1" i="1" dirty="0"/>
              <a:t>TKS model units are produced in 26 basic sizes with air flow rates ranging from 1.500 m3/h – 120.000 m3/h. Larger units based on special designs are also possible upon request.</a:t>
            </a:r>
            <a:endParaRPr lang="ru-RU" sz="1600" b="1" i="1" dirty="0" smtClean="0"/>
          </a:p>
          <a:p>
            <a:r>
              <a:rPr lang="en-US" sz="1600" dirty="0"/>
              <a:t/>
            </a:r>
            <a:br>
              <a:rPr lang="en-US" sz="1600" dirty="0"/>
            </a:br>
            <a:endParaRPr lang="tr-TR" sz="1600" b="1" dirty="0">
              <a:ln w="13462">
                <a:solidFill>
                  <a:schemeClr val="bg1"/>
                </a:solidFill>
                <a:prstDash val="solid"/>
              </a:ln>
              <a:solidFill>
                <a:schemeClr val="accent1"/>
              </a:solidFill>
              <a:effectLst>
                <a:outerShdw dist="38100" dir="2700000" algn="bl" rotWithShape="0">
                  <a:schemeClr val="accent5"/>
                </a:outerShdw>
              </a:effectLst>
            </a:endParaRPr>
          </a:p>
        </p:txBody>
      </p:sp>
    </p:spTree>
    <p:extLst>
      <p:ext uri="{BB962C8B-B14F-4D97-AF65-F5344CB8AC3E}">
        <p14:creationId xmlns:p14="http://schemas.microsoft.com/office/powerpoint/2010/main" val="1790154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10" name="Dikdörtgen 9"/>
          <p:cNvSpPr/>
          <p:nvPr/>
        </p:nvSpPr>
        <p:spPr>
          <a:xfrm>
            <a:off x="-41715" y="188640"/>
            <a:ext cx="4325684" cy="163121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THKS </a:t>
            </a:r>
          </a:p>
          <a:p>
            <a:pPr algn="ctr"/>
            <a:r>
              <a:rPr lang="tr-TR" sz="2000" b="1" dirty="0" err="1">
                <a:ln w="13462">
                  <a:solidFill>
                    <a:schemeClr val="bg1"/>
                  </a:solidFill>
                  <a:prstDash val="solid"/>
                </a:ln>
                <a:solidFill>
                  <a:schemeClr val="accent1"/>
                </a:solidFill>
                <a:effectLst>
                  <a:outerShdw dist="38100" dir="2700000" algn="bl" rotWithShape="0">
                    <a:schemeClr val="accent5"/>
                  </a:outerShdw>
                </a:effectLst>
              </a:rPr>
              <a:t>Hygienic</a:t>
            </a:r>
            <a:r>
              <a:rPr lang="tr-TR" sz="2000" b="1" dirty="0">
                <a:ln w="13462">
                  <a:solidFill>
                    <a:schemeClr val="bg1"/>
                  </a:solidFill>
                  <a:prstDash val="solid"/>
                </a:ln>
                <a:solidFill>
                  <a:schemeClr val="accent1"/>
                </a:solidFill>
                <a:effectLst>
                  <a:outerShdw dist="38100" dir="2700000" algn="bl" rotWithShape="0">
                    <a:schemeClr val="accent5"/>
                  </a:outerShdw>
                </a:effectLst>
              </a:rPr>
              <a:t> </a:t>
            </a:r>
            <a:r>
              <a:rPr lang="tr-TR" sz="2000" b="1" dirty="0" err="1">
                <a:ln w="13462">
                  <a:solidFill>
                    <a:schemeClr val="bg1"/>
                  </a:solidFill>
                  <a:prstDash val="solid"/>
                </a:ln>
                <a:solidFill>
                  <a:schemeClr val="accent1"/>
                </a:solidFill>
                <a:effectLst>
                  <a:outerShdw dist="38100" dir="2700000" algn="bl" rotWithShape="0">
                    <a:schemeClr val="accent5"/>
                  </a:outerShdw>
                </a:effectLst>
              </a:rPr>
              <a:t>Air</a:t>
            </a:r>
            <a:r>
              <a:rPr lang="tr-TR" sz="2000" b="1" dirty="0">
                <a:ln w="13462">
                  <a:solidFill>
                    <a:schemeClr val="bg1"/>
                  </a:solidFill>
                  <a:prstDash val="solid"/>
                </a:ln>
                <a:solidFill>
                  <a:schemeClr val="accent1"/>
                </a:solidFill>
                <a:effectLst>
                  <a:outerShdw dist="38100" dir="2700000" algn="bl" rotWithShape="0">
                    <a:schemeClr val="accent5"/>
                  </a:outerShdw>
                </a:effectLst>
              </a:rPr>
              <a:t> Handling </a:t>
            </a:r>
            <a:r>
              <a:rPr lang="tr-TR" sz="2000" b="1" dirty="0" err="1">
                <a:ln w="13462">
                  <a:solidFill>
                    <a:schemeClr val="bg1"/>
                  </a:solidFill>
                  <a:prstDash val="solid"/>
                </a:ln>
                <a:solidFill>
                  <a:schemeClr val="accent1"/>
                </a:solidFill>
                <a:effectLst>
                  <a:outerShdw dist="38100" dir="2700000" algn="bl" rotWithShape="0">
                    <a:schemeClr val="accent5"/>
                  </a:outerShdw>
                </a:effectLst>
              </a:rPr>
              <a:t>Units</a:t>
            </a:r>
            <a:r>
              <a:rPr lang="tr-TR" sz="2000" dirty="0" smtClean="0"/>
              <a:t> </a:t>
            </a:r>
            <a:r>
              <a:rPr lang="tr-TR" sz="2000" dirty="0"/>
              <a:t/>
            </a:r>
            <a:br>
              <a:rPr lang="tr-TR" sz="2000" dirty="0"/>
            </a:b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57" y="1651584"/>
            <a:ext cx="3571875" cy="2190750"/>
          </a:xfrm>
          <a:prstGeom prst="rect">
            <a:avLst/>
          </a:prstGeom>
        </p:spPr>
      </p:pic>
      <p:sp>
        <p:nvSpPr>
          <p:cNvPr id="12" name="Dikdörtgen 11"/>
          <p:cNvSpPr/>
          <p:nvPr/>
        </p:nvSpPr>
        <p:spPr>
          <a:xfrm>
            <a:off x="4450701" y="188640"/>
            <a:ext cx="4457469" cy="5847755"/>
          </a:xfrm>
          <a:prstGeom prst="rect">
            <a:avLst/>
          </a:prstGeom>
        </p:spPr>
        <p:txBody>
          <a:bodyPr wrap="square">
            <a:spAutoFit/>
          </a:bodyPr>
          <a:lstStyle/>
          <a:p>
            <a:pPr algn="just"/>
            <a:r>
              <a:rPr lang="en-US" sz="1100" i="1" dirty="0"/>
              <a:t>The THKS model air handling units are designed in parallel to today’s rapidly advancing HVAC technology to meet the </a:t>
            </a:r>
            <a:r>
              <a:rPr lang="en-US" sz="1100" i="1" dirty="0" smtClean="0"/>
              <a:t>IAQ</a:t>
            </a:r>
            <a:r>
              <a:rPr lang="ru-RU" sz="1100" i="1" dirty="0" smtClean="0"/>
              <a:t> </a:t>
            </a:r>
            <a:r>
              <a:rPr lang="en-US" sz="1100" i="1" dirty="0" smtClean="0"/>
              <a:t>requirements </a:t>
            </a:r>
            <a:r>
              <a:rPr lang="en-US" sz="1100" i="1" dirty="0"/>
              <a:t>and air-borne </a:t>
            </a:r>
            <a:r>
              <a:rPr lang="en-US" sz="1100" i="1" dirty="0" err="1"/>
              <a:t>particule</a:t>
            </a:r>
            <a:r>
              <a:rPr lang="en-US" sz="1100" i="1" dirty="0"/>
              <a:t> controlled </a:t>
            </a:r>
            <a:r>
              <a:rPr lang="en-US" sz="1100" i="1" dirty="0" err="1"/>
              <a:t>enviroments</a:t>
            </a:r>
            <a:r>
              <a:rPr lang="en-US" sz="1100" i="1" dirty="0"/>
              <a:t> such as surgical operation rooms, intensive care rooms, electronic and optical industries as </a:t>
            </a:r>
            <a:r>
              <a:rPr lang="en-US" sz="1100" i="1" dirty="0" err="1" smtClean="0"/>
              <a:t>classi</a:t>
            </a:r>
            <a:r>
              <a:rPr lang="tr-TR" sz="1100" i="1" dirty="0" smtClean="0"/>
              <a:t>fi</a:t>
            </a:r>
            <a:r>
              <a:rPr lang="en-US" sz="1100" i="1" dirty="0" err="1" smtClean="0"/>
              <a:t>ed</a:t>
            </a:r>
            <a:r>
              <a:rPr lang="en-US" sz="1100" i="1" dirty="0" smtClean="0"/>
              <a:t> </a:t>
            </a:r>
            <a:r>
              <a:rPr lang="en-US" sz="1100" i="1" dirty="0"/>
              <a:t>and with VDI 2803/1 Class-0 to Class-7.</a:t>
            </a:r>
          </a:p>
          <a:p>
            <a:pPr algn="just"/>
            <a:r>
              <a:rPr lang="en-US" sz="1100" i="1" dirty="0"/>
              <a:t>The THKS air handling units are designed and produced in conformity with DIN 1946-4 and with EN 13053. The inner </a:t>
            </a:r>
            <a:r>
              <a:rPr lang="en-US" sz="1100" i="1" dirty="0" smtClean="0"/>
              <a:t>surfaces</a:t>
            </a:r>
            <a:r>
              <a:rPr lang="ru-RU" sz="1100" i="1" dirty="0" smtClean="0"/>
              <a:t> </a:t>
            </a:r>
            <a:r>
              <a:rPr lang="en-US" sz="1100" i="1" dirty="0" smtClean="0"/>
              <a:t>of </a:t>
            </a:r>
            <a:r>
              <a:rPr lang="en-US" sz="1100" i="1" dirty="0"/>
              <a:t>the units are completely at and they don’t have protruding pieces or particles that may cause dust accumulation. The </a:t>
            </a:r>
            <a:r>
              <a:rPr lang="en-US" sz="1100" i="1" dirty="0" smtClean="0"/>
              <a:t>inner</a:t>
            </a:r>
            <a:r>
              <a:rPr lang="ru-RU" sz="1100" i="1" dirty="0" smtClean="0"/>
              <a:t> </a:t>
            </a:r>
            <a:r>
              <a:rPr lang="en-US" sz="1100" i="1" dirty="0" smtClean="0"/>
              <a:t>parts </a:t>
            </a:r>
            <a:r>
              <a:rPr lang="en-US" sz="1100" i="1" dirty="0"/>
              <a:t>are washable and they have a completely hygienic construction.</a:t>
            </a:r>
          </a:p>
          <a:p>
            <a:pPr algn="just"/>
            <a:r>
              <a:rPr lang="en-US" sz="1100" i="1" dirty="0" smtClean="0"/>
              <a:t>The </a:t>
            </a:r>
            <a:r>
              <a:rPr lang="en-US" sz="1100" i="1" dirty="0"/>
              <a:t>location or the </a:t>
            </a:r>
            <a:r>
              <a:rPr lang="en-US" sz="1100" i="1" dirty="0" smtClean="0"/>
              <a:t>air</a:t>
            </a:r>
            <a:r>
              <a:rPr lang="tr-TR" sz="1100" i="1" dirty="0" smtClean="0"/>
              <a:t> fi</a:t>
            </a:r>
            <a:r>
              <a:rPr lang="en-US" sz="1100" i="1" dirty="0" err="1" smtClean="0"/>
              <a:t>lters</a:t>
            </a:r>
            <a:r>
              <a:rPr lang="en-US" sz="1100" i="1" dirty="0" smtClean="0"/>
              <a:t> </a:t>
            </a:r>
            <a:r>
              <a:rPr lang="en-US" sz="1100" i="1" dirty="0"/>
              <a:t>in THKS model units vary from those in classical air handling units. In classical units the </a:t>
            </a:r>
            <a:r>
              <a:rPr lang="tr-TR" sz="1100" i="1" dirty="0" smtClean="0"/>
              <a:t>fi</a:t>
            </a:r>
            <a:r>
              <a:rPr lang="en-US" sz="1100" i="1" dirty="0" err="1" smtClean="0"/>
              <a:t>lters</a:t>
            </a:r>
            <a:r>
              <a:rPr lang="en-US" sz="1100" i="1" dirty="0" smtClean="0"/>
              <a:t> are</a:t>
            </a:r>
            <a:r>
              <a:rPr lang="ru-RU" sz="1100" i="1" dirty="0" smtClean="0"/>
              <a:t> </a:t>
            </a:r>
            <a:r>
              <a:rPr lang="en-US" sz="1100" i="1" dirty="0" smtClean="0"/>
              <a:t>located </a:t>
            </a:r>
            <a:r>
              <a:rPr lang="en-US" sz="1100" i="1" dirty="0"/>
              <a:t>at the suction side of the supply fan before the basic elements of the system. As an obligatory item of DIN 1946-4 </a:t>
            </a:r>
            <a:r>
              <a:rPr lang="en-US" sz="1100" i="1" dirty="0" smtClean="0"/>
              <a:t>the</a:t>
            </a:r>
            <a:r>
              <a:rPr lang="ru-RU" sz="1100" i="1" dirty="0" smtClean="0"/>
              <a:t> </a:t>
            </a:r>
            <a:r>
              <a:rPr lang="en-US" sz="1100" i="1" dirty="0" smtClean="0"/>
              <a:t>coarse </a:t>
            </a:r>
            <a:r>
              <a:rPr lang="tr-TR" sz="1100" i="1" dirty="0" smtClean="0"/>
              <a:t>fi</a:t>
            </a:r>
            <a:r>
              <a:rPr lang="en-US" sz="1100" i="1" dirty="0" err="1" smtClean="0"/>
              <a:t>lters</a:t>
            </a:r>
            <a:r>
              <a:rPr lang="en-US" sz="1100" i="1" dirty="0" smtClean="0"/>
              <a:t> </a:t>
            </a:r>
            <a:r>
              <a:rPr lang="en-US" sz="1100" i="1" dirty="0"/>
              <a:t>of Class G3 &amp; G4 (</a:t>
            </a:r>
            <a:r>
              <a:rPr lang="en-US" sz="1100" i="1" dirty="0" err="1"/>
              <a:t>previosly</a:t>
            </a:r>
            <a:r>
              <a:rPr lang="en-US" sz="1100" i="1" dirty="0"/>
              <a:t> known as EU-3 &amp; EU-4) are located before the supply fan, immediately after the </a:t>
            </a:r>
            <a:r>
              <a:rPr lang="en-US" sz="1100" i="1" dirty="0" smtClean="0"/>
              <a:t>air</a:t>
            </a:r>
            <a:r>
              <a:rPr lang="ru-RU" sz="1100" i="1" dirty="0" smtClean="0"/>
              <a:t> </a:t>
            </a:r>
            <a:r>
              <a:rPr lang="en-US" sz="1100" i="1" dirty="0" smtClean="0"/>
              <a:t>entrance</a:t>
            </a:r>
            <a:r>
              <a:rPr lang="en-US" sz="1100" i="1" dirty="0"/>
              <a:t>. The </a:t>
            </a:r>
            <a:r>
              <a:rPr lang="tr-TR" sz="1100" i="1" dirty="0" smtClean="0"/>
              <a:t>fi</a:t>
            </a:r>
            <a:r>
              <a:rPr lang="en-US" sz="1100" i="1" dirty="0" smtClean="0"/>
              <a:t>ne </a:t>
            </a:r>
            <a:r>
              <a:rPr lang="tr-TR" sz="1100" i="1" dirty="0" smtClean="0"/>
              <a:t>fi</a:t>
            </a:r>
            <a:r>
              <a:rPr lang="en-US" sz="1100" i="1" dirty="0" err="1" smtClean="0"/>
              <a:t>lters</a:t>
            </a:r>
            <a:r>
              <a:rPr lang="en-US" sz="1100" i="1" dirty="0" smtClean="0"/>
              <a:t> </a:t>
            </a:r>
            <a:r>
              <a:rPr lang="en-US" sz="1100" i="1" dirty="0"/>
              <a:t>which are mostly bag-type and compact </a:t>
            </a:r>
            <a:r>
              <a:rPr lang="tr-TR" sz="1100" i="1" dirty="0" smtClean="0"/>
              <a:t>fi</a:t>
            </a:r>
            <a:r>
              <a:rPr lang="en-US" sz="1100" i="1" dirty="0" err="1" smtClean="0"/>
              <a:t>lters</a:t>
            </a:r>
            <a:r>
              <a:rPr lang="en-US" sz="1100" i="1" dirty="0" smtClean="0"/>
              <a:t> </a:t>
            </a:r>
            <a:r>
              <a:rPr lang="en-US" sz="1100" i="1" dirty="0"/>
              <a:t>such as F6 to F9 (previously EU-6 to EU-9) are located </a:t>
            </a:r>
            <a:r>
              <a:rPr lang="en-US" sz="1100" i="1" dirty="0" smtClean="0"/>
              <a:t>at</a:t>
            </a:r>
            <a:r>
              <a:rPr lang="ru-RU" sz="1100" i="1" dirty="0" smtClean="0"/>
              <a:t> </a:t>
            </a:r>
            <a:r>
              <a:rPr lang="en-US" sz="1100" i="1" dirty="0" smtClean="0"/>
              <a:t>the </a:t>
            </a:r>
            <a:r>
              <a:rPr lang="en-US" sz="1100" i="1" dirty="0"/>
              <a:t>supply side of the fan after a plenum equipped with an air </a:t>
            </a:r>
            <a:r>
              <a:rPr lang="en-US" sz="1100" i="1" dirty="0" smtClean="0"/>
              <a:t>de</a:t>
            </a:r>
            <a:r>
              <a:rPr lang="tr-TR" sz="1100" i="1" dirty="0" err="1" smtClean="0"/>
              <a:t>fl</a:t>
            </a:r>
            <a:r>
              <a:rPr lang="en-US" sz="1100" i="1" dirty="0" err="1" smtClean="0"/>
              <a:t>ector</a:t>
            </a:r>
            <a:r>
              <a:rPr lang="en-US" sz="1100" i="1" dirty="0"/>
              <a:t>. The H13 &amp; H14 class HEPA </a:t>
            </a:r>
            <a:r>
              <a:rPr lang="tr-TR" sz="1100" i="1" dirty="0" smtClean="0"/>
              <a:t>fi</a:t>
            </a:r>
            <a:r>
              <a:rPr lang="en-US" sz="1100" i="1" dirty="0" err="1" smtClean="0"/>
              <a:t>lters</a:t>
            </a:r>
            <a:r>
              <a:rPr lang="en-US" sz="1100" i="1" dirty="0" smtClean="0"/>
              <a:t> </a:t>
            </a:r>
            <a:r>
              <a:rPr lang="en-US" sz="1100" i="1" dirty="0"/>
              <a:t>are generally </a:t>
            </a:r>
            <a:r>
              <a:rPr lang="en-US" sz="1100" i="1" dirty="0" smtClean="0"/>
              <a:t>located</a:t>
            </a:r>
            <a:r>
              <a:rPr lang="ru-RU" sz="1100" i="1" dirty="0" smtClean="0"/>
              <a:t> </a:t>
            </a:r>
            <a:r>
              <a:rPr lang="en-US" sz="1100" i="1" dirty="0" smtClean="0"/>
              <a:t>outside </a:t>
            </a:r>
            <a:r>
              <a:rPr lang="en-US" sz="1100" i="1" dirty="0"/>
              <a:t>the air handling unit, within the clean room immediately before the terminal supply element. But in special circumstances it is possible to place them within the air handling units after the </a:t>
            </a:r>
            <a:r>
              <a:rPr lang="tr-TR" sz="1100" i="1" dirty="0" smtClean="0"/>
              <a:t>fi</a:t>
            </a:r>
            <a:r>
              <a:rPr lang="en-US" sz="1100" i="1" dirty="0" smtClean="0"/>
              <a:t>ne </a:t>
            </a:r>
            <a:r>
              <a:rPr lang="tr-TR" sz="1100" i="1" dirty="0" smtClean="0"/>
              <a:t>fi</a:t>
            </a:r>
            <a:r>
              <a:rPr lang="en-US" sz="1100" i="1" dirty="0" err="1" smtClean="0"/>
              <a:t>lters</a:t>
            </a:r>
            <a:r>
              <a:rPr lang="en-US" sz="1100" i="1" dirty="0" smtClean="0"/>
              <a:t> </a:t>
            </a:r>
            <a:r>
              <a:rPr lang="en-US" sz="1100" i="1" dirty="0"/>
              <a:t>in a specially designed housings.</a:t>
            </a:r>
          </a:p>
          <a:p>
            <a:pPr algn="just"/>
            <a:r>
              <a:rPr lang="en-US" sz="1100" i="1" dirty="0"/>
              <a:t>Plug-fans are generally preferred in THKS model hygienic air handling units since they have very low dust concentrations </a:t>
            </a:r>
            <a:r>
              <a:rPr lang="en-US" sz="1100" i="1" dirty="0" smtClean="0"/>
              <a:t>on</a:t>
            </a:r>
            <a:r>
              <a:rPr lang="ru-RU" sz="1100" i="1" dirty="0" smtClean="0"/>
              <a:t> </a:t>
            </a:r>
            <a:r>
              <a:rPr lang="en-US" sz="1100" i="1" dirty="0" smtClean="0"/>
              <a:t>the </a:t>
            </a:r>
            <a:r>
              <a:rPr lang="en-US" sz="1100" i="1" dirty="0"/>
              <a:t>surfaces and that they are easily cleanable. Double inlet radial fans with backward or forward curved blades are </a:t>
            </a:r>
            <a:r>
              <a:rPr lang="en-US" sz="1100" i="1" dirty="0" smtClean="0"/>
              <a:t>also</a:t>
            </a:r>
            <a:r>
              <a:rPr lang="ru-RU" sz="1100" i="1" dirty="0" smtClean="0"/>
              <a:t> </a:t>
            </a:r>
            <a:r>
              <a:rPr lang="en-US" sz="1100" i="1" dirty="0" smtClean="0"/>
              <a:t>installed </a:t>
            </a:r>
            <a:r>
              <a:rPr lang="en-US" sz="1100" i="1" dirty="0"/>
              <a:t>in accordance with the customers’ requests.</a:t>
            </a:r>
          </a:p>
          <a:p>
            <a:pPr algn="just"/>
            <a:r>
              <a:rPr lang="en-US" sz="1100" i="1" dirty="0"/>
              <a:t>The THKS model air handling units meet the following codes as per </a:t>
            </a:r>
            <a:r>
              <a:rPr lang="tr-TR" sz="1100" i="1" dirty="0" smtClean="0"/>
              <a:t>                   </a:t>
            </a:r>
            <a:r>
              <a:rPr lang="en-US" sz="1100" i="1" dirty="0" smtClean="0"/>
              <a:t>DIN EN-1886.</a:t>
            </a:r>
            <a:endParaRPr lang="ru-RU" sz="1100" i="1" dirty="0" smtClean="0"/>
          </a:p>
          <a:p>
            <a:pPr algn="just"/>
            <a:endParaRPr lang="ru-RU" sz="1100" b="1" i="1" dirty="0">
              <a:ln w="13462">
                <a:solidFill>
                  <a:schemeClr val="bg1"/>
                </a:solidFill>
                <a:prstDash val="solid"/>
              </a:ln>
              <a:solidFill>
                <a:schemeClr val="accent1"/>
              </a:solidFill>
              <a:effectLst>
                <a:outerShdw dist="38100" dir="2700000" algn="bl" rotWithShape="0">
                  <a:schemeClr val="accent5"/>
                </a:outerShdw>
              </a:effectLst>
            </a:endParaRPr>
          </a:p>
          <a:p>
            <a:pPr algn="just"/>
            <a:r>
              <a:rPr lang="en-US" sz="1100" b="1" i="1" dirty="0"/>
              <a:t>The </a:t>
            </a:r>
            <a:r>
              <a:rPr lang="en-US" sz="1100" b="1" i="1" dirty="0" smtClean="0"/>
              <a:t>T</a:t>
            </a:r>
            <a:r>
              <a:rPr lang="ru-RU" sz="1100" b="1" i="1" dirty="0" smtClean="0"/>
              <a:t>Н</a:t>
            </a:r>
            <a:r>
              <a:rPr lang="en-US" sz="1100" b="1" i="1" dirty="0" smtClean="0"/>
              <a:t>KS </a:t>
            </a:r>
            <a:r>
              <a:rPr lang="en-US" sz="1100" b="1" i="1" dirty="0"/>
              <a:t>model units are produced in 26 basic sizes with air flow rates ranging from </a:t>
            </a:r>
            <a:r>
              <a:rPr lang="en-US" sz="1100" b="1" i="1" dirty="0" smtClean="0"/>
              <a:t>1.5</a:t>
            </a:r>
            <a:r>
              <a:rPr lang="ru-RU" sz="1100" b="1" i="1" dirty="0" smtClean="0"/>
              <a:t>2</a:t>
            </a:r>
            <a:r>
              <a:rPr lang="en-US" sz="1100" b="1" i="1" dirty="0" smtClean="0"/>
              <a:t>0 </a:t>
            </a:r>
            <a:r>
              <a:rPr lang="en-US" sz="1100" b="1" i="1" dirty="0"/>
              <a:t>m3/h – </a:t>
            </a:r>
            <a:r>
              <a:rPr lang="ru-RU" sz="1100" b="1" i="1" dirty="0" smtClean="0"/>
              <a:t>39.2</a:t>
            </a:r>
            <a:r>
              <a:rPr lang="en-US" sz="1100" b="1" i="1" dirty="0" smtClean="0"/>
              <a:t>00 </a:t>
            </a:r>
            <a:r>
              <a:rPr lang="en-US" sz="1100" b="1" i="1" dirty="0"/>
              <a:t>m3/h. Larger units based on special designs are also possible upon request.</a:t>
            </a:r>
            <a:endParaRPr lang="ru-RU" sz="1100" b="1" i="1" dirty="0"/>
          </a:p>
          <a:p>
            <a:pPr algn="just"/>
            <a:endParaRPr lang="tr-TR" sz="11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76" y="3064559"/>
            <a:ext cx="4531088" cy="2548737"/>
          </a:xfrm>
          <a:prstGeom prst="rect">
            <a:avLst/>
          </a:prstGeom>
        </p:spPr>
      </p:pic>
    </p:spTree>
    <p:extLst>
      <p:ext uri="{BB962C8B-B14F-4D97-AF65-F5344CB8AC3E}">
        <p14:creationId xmlns:p14="http://schemas.microsoft.com/office/powerpoint/2010/main" val="2008858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10" name="Dikdörtgen 9"/>
          <p:cNvSpPr/>
          <p:nvPr/>
        </p:nvSpPr>
        <p:spPr>
          <a:xfrm>
            <a:off x="-41715" y="188640"/>
            <a:ext cx="4325684" cy="1938992"/>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THNS </a:t>
            </a:r>
          </a:p>
          <a:p>
            <a:pPr algn="ctr"/>
            <a:r>
              <a:rPr lang="en-US" sz="2000" b="1" dirty="0">
                <a:ln w="13462">
                  <a:solidFill>
                    <a:schemeClr val="bg1"/>
                  </a:solidFill>
                  <a:prstDash val="solid"/>
                </a:ln>
                <a:solidFill>
                  <a:schemeClr val="accent1"/>
                </a:solidFill>
                <a:effectLst>
                  <a:outerShdw dist="38100" dir="2700000" algn="bl" rotWithShape="0">
                    <a:schemeClr val="accent5"/>
                  </a:outerShdw>
                </a:effectLst>
              </a:rPr>
              <a:t>Swimming Pool Dehumidification</a:t>
            </a:r>
          </a:p>
          <a:p>
            <a:pPr algn="ctr"/>
            <a:r>
              <a:rPr lang="en-US" sz="2000" b="1" dirty="0">
                <a:ln w="13462">
                  <a:solidFill>
                    <a:schemeClr val="bg1"/>
                  </a:solidFill>
                  <a:prstDash val="solid"/>
                </a:ln>
                <a:solidFill>
                  <a:schemeClr val="accent1"/>
                </a:solidFill>
                <a:effectLst>
                  <a:outerShdw dist="38100" dir="2700000" algn="bl" rotWithShape="0">
                    <a:schemeClr val="accent5"/>
                  </a:outerShdw>
                </a:effectLst>
              </a:rPr>
              <a:t>Air Handling Unit</a:t>
            </a:r>
            <a:r>
              <a:rPr lang="tr-TR" sz="2000" dirty="0"/>
              <a:t/>
            </a:r>
            <a:br>
              <a:rPr lang="tr-TR" sz="2000" dirty="0"/>
            </a:b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sp>
        <p:nvSpPr>
          <p:cNvPr id="12" name="Dikdörtgen 11"/>
          <p:cNvSpPr/>
          <p:nvPr/>
        </p:nvSpPr>
        <p:spPr>
          <a:xfrm>
            <a:off x="4450701" y="1227524"/>
            <a:ext cx="4457469" cy="3785652"/>
          </a:xfrm>
          <a:prstGeom prst="rect">
            <a:avLst/>
          </a:prstGeom>
        </p:spPr>
        <p:txBody>
          <a:bodyPr wrap="square">
            <a:spAutoFit/>
          </a:bodyPr>
          <a:lstStyle/>
          <a:p>
            <a:pPr algn="just"/>
            <a:r>
              <a:rPr lang="en-US" sz="1200" i="1" dirty="0" smtClean="0"/>
              <a:t>THNS package type units are special ventilation units designed to remove excess humidity caused by surface</a:t>
            </a:r>
            <a:r>
              <a:rPr lang="ru-RU" sz="1200" i="1" dirty="0" smtClean="0"/>
              <a:t> </a:t>
            </a:r>
            <a:r>
              <a:rPr lang="en-US" sz="1200" i="1" dirty="0" smtClean="0"/>
              <a:t>evaporation</a:t>
            </a:r>
            <a:r>
              <a:rPr lang="ru-RU" sz="1200" i="1" dirty="0" smtClean="0"/>
              <a:t> </a:t>
            </a:r>
            <a:r>
              <a:rPr lang="en-US" sz="1200" i="1" dirty="0" smtClean="0"/>
              <a:t>indoor swimming pools and ensure optimal comfort in the pool area all year round. When the relative humidity rises above</a:t>
            </a:r>
            <a:br>
              <a:rPr lang="en-US" sz="1200" i="1" dirty="0" smtClean="0"/>
            </a:br>
            <a:r>
              <a:rPr lang="en-US" sz="1200" i="1" dirty="0" smtClean="0"/>
              <a:t>60%, it does not only a</a:t>
            </a:r>
            <a:r>
              <a:rPr lang="tr-TR" sz="1200" i="1" dirty="0" err="1" smtClean="0"/>
              <a:t>ff</a:t>
            </a:r>
            <a:r>
              <a:rPr lang="en-US" sz="1200" i="1" dirty="0" err="1" smtClean="0"/>
              <a:t>ect</a:t>
            </a:r>
            <a:r>
              <a:rPr lang="en-US" sz="1200" i="1" dirty="0" smtClean="0"/>
              <a:t> the comfort conditions, but also causes condensation on the walls and windows, and damages</a:t>
            </a:r>
            <a:r>
              <a:rPr lang="ru-RU" sz="1200" i="1" dirty="0" smtClean="0"/>
              <a:t> </a:t>
            </a:r>
            <a:r>
              <a:rPr lang="en-US" sz="1200" i="1" dirty="0" smtClean="0"/>
              <a:t>all</a:t>
            </a:r>
            <a:br>
              <a:rPr lang="en-US" sz="1200" i="1" dirty="0" smtClean="0"/>
            </a:br>
            <a:r>
              <a:rPr lang="en-US" sz="1200" i="1" dirty="0" smtClean="0"/>
              <a:t>installation elements in the room. THNS series units are packaged type air conditioners designed to provide the highest</a:t>
            </a:r>
            <a:r>
              <a:rPr lang="ru-RU" sz="1200" i="1" dirty="0" smtClean="0"/>
              <a:t> </a:t>
            </a:r>
            <a:r>
              <a:rPr lang="en-US" sz="1200" i="1" dirty="0" smtClean="0"/>
              <a:t>comfort</a:t>
            </a:r>
            <a:br>
              <a:rPr lang="en-US" sz="1200" i="1" dirty="0" smtClean="0"/>
            </a:br>
            <a:r>
              <a:rPr lang="en-US" sz="1200" i="1" dirty="0" smtClean="0"/>
              <a:t>conditions inside the swimming pool and, if necessary, to remove high absolute humidity. Since the THNS type air conditioners</a:t>
            </a:r>
            <a:br>
              <a:rPr lang="en-US" sz="1200" i="1" dirty="0" smtClean="0"/>
            </a:br>
            <a:r>
              <a:rPr lang="en-US" sz="1200" i="1" dirty="0" smtClean="0"/>
              <a:t>are equipped with a refrigerant circuit, electrical control panel and programmable automatic control equipment, nothing is</a:t>
            </a:r>
            <a:br>
              <a:rPr lang="en-US" sz="1200" i="1" dirty="0" smtClean="0"/>
            </a:br>
            <a:r>
              <a:rPr lang="en-US" sz="1200" i="1" dirty="0" smtClean="0"/>
              <a:t>required to operate them other than the necessary electrical wiring to the installation location.</a:t>
            </a:r>
            <a:endParaRPr lang="tr-TR" sz="1200" i="1" dirty="0" smtClean="0"/>
          </a:p>
          <a:p>
            <a:pPr algn="just"/>
            <a:endParaRPr lang="tr-TR" sz="1200" i="1" dirty="0" smtClean="0"/>
          </a:p>
          <a:p>
            <a:pPr algn="just"/>
            <a:r>
              <a:rPr lang="en-US" sz="1200" b="1" i="1" dirty="0" smtClean="0"/>
              <a:t>The T</a:t>
            </a:r>
            <a:r>
              <a:rPr lang="ru-RU" sz="1200" b="1" i="1" dirty="0" smtClean="0"/>
              <a:t>Н</a:t>
            </a:r>
            <a:r>
              <a:rPr lang="tr-TR" sz="1200" b="1" i="1" dirty="0" smtClean="0"/>
              <a:t>N</a:t>
            </a:r>
            <a:r>
              <a:rPr lang="en-US" sz="1200" b="1" i="1" dirty="0" smtClean="0"/>
              <a:t>S model units are produced in </a:t>
            </a:r>
            <a:r>
              <a:rPr lang="tr-TR" sz="1200" b="1" i="1" dirty="0" smtClean="0"/>
              <a:t>8</a:t>
            </a:r>
            <a:r>
              <a:rPr lang="en-US" sz="1200" b="1" i="1" dirty="0" smtClean="0"/>
              <a:t> basic sizes with air flow rates ranging from </a:t>
            </a:r>
            <a:r>
              <a:rPr lang="tr-TR" sz="1200" b="1" i="1" dirty="0" smtClean="0"/>
              <a:t>2.50</a:t>
            </a:r>
            <a:r>
              <a:rPr lang="en-US" sz="1200" b="1" i="1" dirty="0" smtClean="0"/>
              <a:t>0 m3/h – </a:t>
            </a:r>
            <a:r>
              <a:rPr lang="tr-TR" sz="1200" b="1" i="1" dirty="0" smtClean="0"/>
              <a:t>27.0</a:t>
            </a:r>
            <a:r>
              <a:rPr lang="en-US" sz="1200" b="1" i="1" dirty="0" smtClean="0"/>
              <a:t>00 m3/h. Larger units based on special designs are also possible upon request.</a:t>
            </a:r>
            <a:endParaRPr lang="ru-RU" sz="1200" b="1" i="1" dirty="0" smtClean="0"/>
          </a:p>
          <a:p>
            <a:pPr algn="just"/>
            <a:r>
              <a:rPr lang="en-US" sz="1200" dirty="0" smtClean="0"/>
              <a:t> </a:t>
            </a:r>
            <a:br>
              <a:rPr lang="en-US" sz="1200" dirty="0" smtClean="0"/>
            </a:br>
            <a:endParaRPr lang="tr-TR" sz="12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b="37827"/>
          <a:stretch/>
        </p:blipFill>
        <p:spPr>
          <a:xfrm>
            <a:off x="659039" y="1826987"/>
            <a:ext cx="2924175" cy="1818038"/>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98" y="3422712"/>
            <a:ext cx="4572000" cy="2571750"/>
          </a:xfrm>
          <a:prstGeom prst="rect">
            <a:avLst/>
          </a:prstGeom>
        </p:spPr>
      </p:pic>
    </p:spTree>
    <p:extLst>
      <p:ext uri="{BB962C8B-B14F-4D97-AF65-F5344CB8AC3E}">
        <p14:creationId xmlns:p14="http://schemas.microsoft.com/office/powerpoint/2010/main" val="6246726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10" name="Dikdörtgen 9"/>
          <p:cNvSpPr/>
          <p:nvPr/>
        </p:nvSpPr>
        <p:spPr>
          <a:xfrm>
            <a:off x="-41715" y="188640"/>
            <a:ext cx="4325684" cy="163121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TEKU </a:t>
            </a:r>
          </a:p>
          <a:p>
            <a:pPr algn="ctr"/>
            <a:r>
              <a:rPr lang="en-US" sz="2000" b="1" dirty="0">
                <a:ln w="13462">
                  <a:solidFill>
                    <a:schemeClr val="bg1"/>
                  </a:solidFill>
                  <a:prstDash val="solid"/>
                </a:ln>
                <a:solidFill>
                  <a:schemeClr val="accent1"/>
                </a:solidFill>
                <a:effectLst>
                  <a:outerShdw dist="38100" dir="2700000" algn="bl" rotWithShape="0">
                    <a:schemeClr val="accent5"/>
                  </a:outerShdw>
                </a:effectLst>
              </a:rPr>
              <a:t>Ecological Kitchen Unit</a:t>
            </a:r>
            <a:r>
              <a:rPr lang="tr-TR" sz="2000" dirty="0"/>
              <a:t/>
            </a:r>
            <a:br>
              <a:rPr lang="tr-TR" sz="2000" dirty="0"/>
            </a:b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sp>
        <p:nvSpPr>
          <p:cNvPr id="12" name="Dikdörtgen 11"/>
          <p:cNvSpPr/>
          <p:nvPr/>
        </p:nvSpPr>
        <p:spPr>
          <a:xfrm>
            <a:off x="4450701" y="880259"/>
            <a:ext cx="4457469" cy="4708981"/>
          </a:xfrm>
          <a:prstGeom prst="rect">
            <a:avLst/>
          </a:prstGeom>
        </p:spPr>
        <p:txBody>
          <a:bodyPr wrap="square">
            <a:spAutoFit/>
          </a:bodyPr>
          <a:lstStyle/>
          <a:p>
            <a:pPr algn="just"/>
            <a:r>
              <a:rPr lang="en-US" sz="1200" i="1" dirty="0"/>
              <a:t>Ecological units are ventilation equipment used to clean oily and polluted air from kitchen exhaust air and to release healthier air into the atmosphere. Heavy and </a:t>
            </a:r>
            <a:r>
              <a:rPr lang="en-US" sz="1200" i="1" dirty="0" err="1"/>
              <a:t>odored</a:t>
            </a:r>
            <a:r>
              <a:rPr lang="en-US" sz="1200" i="1" dirty="0"/>
              <a:t> kitchen exhausts thrown out of large restaurants and dining areas negatively affect the daily functions of people in residential, office and hotel areas intertwined with these areas. In addition, the accumulation of substances such as oil, soot and soot released during cooking, unless precautions are taken, in canals and </a:t>
            </a:r>
            <a:r>
              <a:rPr lang="en-US" sz="1200" i="1" dirty="0" err="1"/>
              <a:t>evacuaiton</a:t>
            </a:r>
            <a:r>
              <a:rPr lang="en-US" sz="1200" i="1" dirty="0"/>
              <a:t> </a:t>
            </a:r>
            <a:r>
              <a:rPr lang="en-US" sz="1200" i="1" dirty="0" err="1"/>
              <a:t>equipments</a:t>
            </a:r>
            <a:r>
              <a:rPr lang="en-US" sz="1200" i="1" dirty="0"/>
              <a:t> also increases the risk of fire to high levels in later times. In addition to the risk of fire, it leads to rapid filling of suction fans and filters, rapid contamination of channels and therefore rapid increase in consumable costs</a:t>
            </a:r>
            <a:r>
              <a:rPr lang="en-US" sz="1200" i="1" dirty="0" smtClean="0"/>
              <a:t>.</a:t>
            </a:r>
            <a:r>
              <a:rPr lang="en-US" sz="1200" i="1" dirty="0"/>
              <a:t> Ecological units are used to prevent the adverse conditions caused by the odor emitted from kitchen exhausts and the oil</a:t>
            </a:r>
            <a:br>
              <a:rPr lang="en-US" sz="1200" i="1" dirty="0"/>
            </a:br>
            <a:r>
              <a:rPr lang="en-US" sz="1200" i="1" dirty="0"/>
              <a:t>accumulated in the channels and evacuation equipment. These units can be used to create odor oil, etc. by holding </a:t>
            </a:r>
            <a:r>
              <a:rPr lang="en-US" sz="1200" i="1" dirty="0" smtClean="0"/>
              <a:t>the</a:t>
            </a:r>
            <a:r>
              <a:rPr lang="tr-TR" sz="1200" i="1" dirty="0" smtClean="0"/>
              <a:t> </a:t>
            </a:r>
            <a:r>
              <a:rPr lang="en-US" sz="1200" i="1" dirty="0" smtClean="0"/>
              <a:t>particles</a:t>
            </a:r>
            <a:r>
              <a:rPr lang="en-US" sz="1200" i="1" dirty="0"/>
              <a:t>, it prevents them from being thrown into the city air.</a:t>
            </a:r>
            <a:br>
              <a:rPr lang="en-US" sz="1200" i="1" dirty="0"/>
            </a:br>
            <a:r>
              <a:rPr lang="en-US" sz="1200" i="1" dirty="0"/>
              <a:t>The choice of the model and size of the device will also be made taking into account the type of kitchen and conditions </a:t>
            </a:r>
            <a:r>
              <a:rPr lang="en-US" sz="1200" i="1" dirty="0" smtClean="0"/>
              <a:t>of</a:t>
            </a:r>
            <a:r>
              <a:rPr lang="tr-TR" sz="1200" i="1" dirty="0" smtClean="0"/>
              <a:t> </a:t>
            </a:r>
            <a:r>
              <a:rPr lang="en-US" sz="1200" i="1" dirty="0" smtClean="0"/>
              <a:t>use</a:t>
            </a:r>
            <a:r>
              <a:rPr lang="en-US" sz="1200" i="1" dirty="0"/>
              <a:t>, as shown by this </a:t>
            </a:r>
            <a:r>
              <a:rPr lang="en-US" sz="1200" i="1" dirty="0" err="1" smtClean="0"/>
              <a:t>reglation</a:t>
            </a:r>
            <a:r>
              <a:rPr lang="tr-TR" sz="1200" i="1" dirty="0" smtClean="0"/>
              <a:t>.</a:t>
            </a:r>
          </a:p>
          <a:p>
            <a:pPr algn="just"/>
            <a:endParaRPr lang="tr-TR" sz="1200" i="1" dirty="0"/>
          </a:p>
          <a:p>
            <a:pPr algn="just"/>
            <a:r>
              <a:rPr lang="en-US" sz="1200" b="1" i="1" dirty="0"/>
              <a:t>The </a:t>
            </a:r>
            <a:r>
              <a:rPr lang="en-US" sz="1200" b="1" i="1" dirty="0" smtClean="0"/>
              <a:t>T</a:t>
            </a:r>
            <a:r>
              <a:rPr lang="tr-TR" sz="1200" b="1" i="1" dirty="0" smtClean="0"/>
              <a:t>EKU</a:t>
            </a:r>
            <a:r>
              <a:rPr lang="en-US" sz="1200" b="1" i="1" dirty="0" smtClean="0"/>
              <a:t> </a:t>
            </a:r>
            <a:r>
              <a:rPr lang="en-US" sz="1200" b="1" i="1" dirty="0"/>
              <a:t>model units are produced in </a:t>
            </a:r>
            <a:r>
              <a:rPr lang="tr-TR" sz="1200" b="1" i="1" dirty="0" smtClean="0"/>
              <a:t>6</a:t>
            </a:r>
            <a:r>
              <a:rPr lang="en-US" sz="1200" b="1" i="1" dirty="0" smtClean="0"/>
              <a:t> </a:t>
            </a:r>
            <a:r>
              <a:rPr lang="en-US" sz="1200" b="1" i="1" dirty="0"/>
              <a:t>basic sizes with air flow rates ranging from </a:t>
            </a:r>
            <a:r>
              <a:rPr lang="tr-TR" sz="1200" b="1" i="1" dirty="0" smtClean="0"/>
              <a:t>3.50</a:t>
            </a:r>
            <a:r>
              <a:rPr lang="en-US" sz="1200" b="1" i="1" dirty="0"/>
              <a:t>0 m3/h – </a:t>
            </a:r>
            <a:r>
              <a:rPr lang="tr-TR" sz="1200" b="1" i="1" dirty="0" smtClean="0"/>
              <a:t>22.5</a:t>
            </a:r>
            <a:r>
              <a:rPr lang="en-US" sz="1200" b="1" i="1" dirty="0" smtClean="0"/>
              <a:t>00 </a:t>
            </a:r>
            <a:r>
              <a:rPr lang="en-US" sz="1200" b="1" i="1" dirty="0"/>
              <a:t>m3/h. Larger units based on special designs are also possible upon request.</a:t>
            </a:r>
            <a:endParaRPr lang="ru-RU" sz="1200" b="1" i="1" dirty="0"/>
          </a:p>
          <a:p>
            <a:pPr algn="just"/>
            <a:r>
              <a:rPr lang="en-US" sz="1200" i="1" dirty="0"/>
              <a:t/>
            </a:r>
            <a:br>
              <a:rPr lang="en-US" sz="1200" i="1" dirty="0"/>
            </a:br>
            <a:endParaRPr lang="tr-TR" sz="1200" b="1" i="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54" y="1733734"/>
            <a:ext cx="3802328" cy="1778666"/>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828" y="3759520"/>
            <a:ext cx="3330333" cy="1158815"/>
          </a:xfrm>
          <a:prstGeom prst="rect">
            <a:avLst/>
          </a:prstGeom>
        </p:spPr>
      </p:pic>
    </p:spTree>
    <p:extLst>
      <p:ext uri="{BB962C8B-B14F-4D97-AF65-F5344CB8AC3E}">
        <p14:creationId xmlns:p14="http://schemas.microsoft.com/office/powerpoint/2010/main" val="13369162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10" name="Dikdörtgen 9"/>
          <p:cNvSpPr/>
          <p:nvPr/>
        </p:nvSpPr>
        <p:spPr>
          <a:xfrm>
            <a:off x="-41715" y="188640"/>
            <a:ext cx="4325684" cy="163121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THRV</a:t>
            </a:r>
          </a:p>
          <a:p>
            <a:pPr algn="ctr"/>
            <a:r>
              <a:rPr lang="en-US" sz="2000" b="1" dirty="0" smtClean="0">
                <a:ln w="13462">
                  <a:solidFill>
                    <a:schemeClr val="bg1"/>
                  </a:solidFill>
                  <a:prstDash val="solid"/>
                </a:ln>
                <a:solidFill>
                  <a:schemeClr val="accent1"/>
                </a:solidFill>
                <a:effectLst>
                  <a:outerShdw dist="38100" dir="2700000" algn="bl" rotWithShape="0">
                    <a:schemeClr val="accent5"/>
                  </a:outerShdw>
                </a:effectLst>
              </a:rPr>
              <a:t>Heat </a:t>
            </a:r>
            <a:r>
              <a:rPr lang="en-US" sz="2000" b="1" dirty="0">
                <a:ln w="13462">
                  <a:solidFill>
                    <a:schemeClr val="bg1"/>
                  </a:solidFill>
                  <a:prstDash val="solid"/>
                </a:ln>
                <a:solidFill>
                  <a:schemeClr val="accent1"/>
                </a:solidFill>
                <a:effectLst>
                  <a:outerShdw dist="38100" dir="2700000" algn="bl" rotWithShape="0">
                    <a:schemeClr val="accent5"/>
                  </a:outerShdw>
                </a:effectLst>
              </a:rPr>
              <a:t>Recovery </a:t>
            </a:r>
            <a:r>
              <a:rPr lang="en-US" sz="2000" b="1" dirty="0" smtClean="0">
                <a:ln w="13462">
                  <a:solidFill>
                    <a:schemeClr val="bg1"/>
                  </a:solidFill>
                  <a:prstDash val="solid"/>
                </a:ln>
                <a:solidFill>
                  <a:schemeClr val="accent1"/>
                </a:solidFill>
                <a:effectLst>
                  <a:outerShdw dist="38100" dir="2700000" algn="bl" rotWithShape="0">
                    <a:schemeClr val="accent5"/>
                  </a:outerShdw>
                </a:effectLst>
              </a:rPr>
              <a:t>Units</a:t>
            </a:r>
            <a:r>
              <a:rPr lang="tr-TR" sz="2000" dirty="0"/>
              <a:t/>
            </a:r>
            <a:br>
              <a:rPr lang="tr-TR" sz="2000" dirty="0"/>
            </a:b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sp>
        <p:nvSpPr>
          <p:cNvPr id="12" name="Dikdörtgen 11"/>
          <p:cNvSpPr/>
          <p:nvPr/>
        </p:nvSpPr>
        <p:spPr>
          <a:xfrm>
            <a:off x="4450701" y="1124744"/>
            <a:ext cx="4457469" cy="4593565"/>
          </a:xfrm>
          <a:prstGeom prst="rect">
            <a:avLst/>
          </a:prstGeom>
        </p:spPr>
        <p:txBody>
          <a:bodyPr wrap="square">
            <a:spAutoFit/>
          </a:bodyPr>
          <a:lstStyle/>
          <a:p>
            <a:pPr algn="just"/>
            <a:r>
              <a:rPr lang="en-US" sz="1400" i="1" dirty="0"/>
              <a:t>THRV series heat recovery units body structure was designed with taking into consideration of future </a:t>
            </a:r>
            <a:r>
              <a:rPr lang="en-US" sz="1400" i="1" dirty="0" err="1"/>
              <a:t>standarts</a:t>
            </a:r>
            <a:r>
              <a:rPr lang="en-US" sz="1400" i="1" dirty="0"/>
              <a:t>. Especially, criteria of efficiency was created above of nowadays </a:t>
            </a:r>
            <a:r>
              <a:rPr lang="en-US" sz="1400" i="1" dirty="0" err="1"/>
              <a:t>standarts</a:t>
            </a:r>
            <a:r>
              <a:rPr lang="en-US" sz="1400" i="1" dirty="0"/>
              <a:t>. Energy consumptions were reduced with minimizing of energy losses in the days of increasing of importance of  energy consumptions. Shape of designing of fan montage that consist of THRV series heat recovery </a:t>
            </a:r>
            <a:r>
              <a:rPr lang="en-US" sz="1400" i="1" dirty="0" smtClean="0"/>
              <a:t>units </a:t>
            </a:r>
            <a:r>
              <a:rPr lang="en-US" sz="1400" i="1" dirty="0"/>
              <a:t>was avoided </a:t>
            </a:r>
            <a:r>
              <a:rPr lang="en-US" sz="1400" i="1" dirty="0" err="1"/>
              <a:t>turbulance</a:t>
            </a:r>
            <a:r>
              <a:rPr lang="en-US" sz="1400" i="1" dirty="0"/>
              <a:t> flow in the units</a:t>
            </a:r>
            <a:r>
              <a:rPr lang="en-US" sz="1400" i="1" dirty="0" smtClean="0"/>
              <a:t>.</a:t>
            </a:r>
            <a:endParaRPr lang="tr-TR" sz="1400" i="1" dirty="0" smtClean="0"/>
          </a:p>
          <a:p>
            <a:pPr algn="just"/>
            <a:r>
              <a:rPr lang="en-US" sz="1400" i="1" dirty="0"/>
              <a:t/>
            </a:r>
            <a:br>
              <a:rPr lang="en-US" sz="1400" i="1" dirty="0"/>
            </a:br>
            <a:r>
              <a:rPr lang="en-US" sz="1400" i="1" dirty="0"/>
              <a:t>THRV series heat recovery units are in compact structure at the same time with low air flow velocities. In this way, units catch low pressure drops and at the same time units will be at high efficiency. While heat recovery units running, if there will occur any condensation, THRV series has drain outlet standardly.</a:t>
            </a:r>
            <a:r>
              <a:rPr lang="en-US" sz="1400" b="1" i="1" dirty="0"/>
              <a:t> </a:t>
            </a:r>
            <a:endParaRPr lang="tr-TR" sz="1400" b="1" i="1" dirty="0" smtClean="0"/>
          </a:p>
          <a:p>
            <a:pPr algn="just"/>
            <a:endParaRPr lang="tr-TR" sz="1400" b="1" i="1" dirty="0"/>
          </a:p>
          <a:p>
            <a:pPr algn="just"/>
            <a:r>
              <a:rPr lang="en-US" sz="1400" b="1" i="1" dirty="0"/>
              <a:t>The THRV </a:t>
            </a:r>
            <a:r>
              <a:rPr lang="en-US" sz="1400" b="1" i="1" dirty="0" err="1"/>
              <a:t>standart</a:t>
            </a:r>
            <a:r>
              <a:rPr lang="en-US" sz="1400" b="1" i="1" dirty="0"/>
              <a:t> model units are produced in 6 basic sizes with air flow rates ranging from 500 m3/h – 5.000 m3/h.</a:t>
            </a:r>
            <a:endParaRPr lang="tr-TR" sz="1400" b="1" i="1" dirty="0"/>
          </a:p>
          <a:p>
            <a:pPr algn="ctr"/>
            <a:endParaRPr lang="en-US" sz="1250" i="1" dirty="0"/>
          </a:p>
        </p:txBody>
      </p:sp>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l="5916" t="24315" r="5377" b="13396"/>
          <a:stretch/>
        </p:blipFill>
        <p:spPr>
          <a:xfrm>
            <a:off x="615572" y="1819331"/>
            <a:ext cx="3239840" cy="1705179"/>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08" y="3596305"/>
            <a:ext cx="4086636" cy="2298733"/>
          </a:xfrm>
          <a:prstGeom prst="rect">
            <a:avLst/>
          </a:prstGeom>
        </p:spPr>
      </p:pic>
    </p:spTree>
    <p:extLst>
      <p:ext uri="{BB962C8B-B14F-4D97-AF65-F5344CB8AC3E}">
        <p14:creationId xmlns:p14="http://schemas.microsoft.com/office/powerpoint/2010/main" val="11845930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10" name="Dikdörtgen 9"/>
          <p:cNvSpPr/>
          <p:nvPr/>
        </p:nvSpPr>
        <p:spPr>
          <a:xfrm>
            <a:off x="-41715" y="188640"/>
            <a:ext cx="4325684" cy="163121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THRV-DX </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DX </a:t>
            </a:r>
            <a:r>
              <a:rPr lang="tr-TR" sz="2000" b="1" dirty="0" err="1" smtClean="0">
                <a:ln w="13462">
                  <a:solidFill>
                    <a:schemeClr val="bg1"/>
                  </a:solidFill>
                  <a:prstDash val="solid"/>
                </a:ln>
                <a:solidFill>
                  <a:schemeClr val="accent1"/>
                </a:solidFill>
                <a:effectLst>
                  <a:outerShdw dist="38100" dir="2700000" algn="bl" rotWithShape="0">
                    <a:schemeClr val="accent5"/>
                  </a:outerShdw>
                </a:effectLst>
              </a:rPr>
              <a:t>Heat</a:t>
            </a:r>
            <a:r>
              <a:rPr lang="tr-TR" sz="2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2000" b="1" dirty="0" err="1" smtClean="0">
                <a:ln w="13462">
                  <a:solidFill>
                    <a:schemeClr val="bg1"/>
                  </a:solidFill>
                  <a:prstDash val="solid"/>
                </a:ln>
                <a:solidFill>
                  <a:schemeClr val="accent1"/>
                </a:solidFill>
                <a:effectLst>
                  <a:outerShdw dist="38100" dir="2700000" algn="bl" rotWithShape="0">
                    <a:schemeClr val="accent5"/>
                  </a:outerShdw>
                </a:effectLst>
              </a:rPr>
              <a:t>Pump</a:t>
            </a:r>
            <a:r>
              <a:rPr lang="tr-TR" sz="2000" b="1" dirty="0" smtClean="0">
                <a:ln w="13462">
                  <a:solidFill>
                    <a:schemeClr val="bg1"/>
                  </a:solidFill>
                  <a:prstDash val="solid"/>
                </a:ln>
                <a:solidFill>
                  <a:schemeClr val="accent1"/>
                </a:solidFill>
                <a:effectLst>
                  <a:outerShdw dist="38100" dir="2700000" algn="bl" rotWithShape="0">
                    <a:schemeClr val="accent5"/>
                  </a:outerShdw>
                </a:effectLst>
              </a:rPr>
              <a:t> </a:t>
            </a:r>
            <a:r>
              <a:rPr lang="en-US" sz="2000" b="1" dirty="0" smtClean="0">
                <a:ln w="13462">
                  <a:solidFill>
                    <a:schemeClr val="bg1"/>
                  </a:solidFill>
                  <a:prstDash val="solid"/>
                </a:ln>
                <a:solidFill>
                  <a:schemeClr val="accent1"/>
                </a:solidFill>
                <a:effectLst>
                  <a:outerShdw dist="38100" dir="2700000" algn="bl" rotWithShape="0">
                    <a:schemeClr val="accent5"/>
                  </a:outerShdw>
                </a:effectLst>
              </a:rPr>
              <a:t>Heat </a:t>
            </a:r>
            <a:r>
              <a:rPr lang="en-US" sz="2000" b="1" dirty="0">
                <a:ln w="13462">
                  <a:solidFill>
                    <a:schemeClr val="bg1"/>
                  </a:solidFill>
                  <a:prstDash val="solid"/>
                </a:ln>
                <a:solidFill>
                  <a:schemeClr val="accent1"/>
                </a:solidFill>
                <a:effectLst>
                  <a:outerShdw dist="38100" dir="2700000" algn="bl" rotWithShape="0">
                    <a:schemeClr val="accent5"/>
                  </a:outerShdw>
                </a:effectLst>
              </a:rPr>
              <a:t>Recovery Units</a:t>
            </a:r>
            <a:r>
              <a:rPr lang="tr-TR" sz="2000" dirty="0"/>
              <a:t/>
            </a:r>
            <a:br>
              <a:rPr lang="tr-TR" sz="2000" dirty="0"/>
            </a:b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sp>
        <p:nvSpPr>
          <p:cNvPr id="12" name="Dikdörtgen 11"/>
          <p:cNvSpPr/>
          <p:nvPr/>
        </p:nvSpPr>
        <p:spPr>
          <a:xfrm>
            <a:off x="4450701" y="226958"/>
            <a:ext cx="4457469" cy="6586418"/>
          </a:xfrm>
          <a:prstGeom prst="rect">
            <a:avLst/>
          </a:prstGeom>
        </p:spPr>
        <p:txBody>
          <a:bodyPr wrap="square">
            <a:spAutoFit/>
          </a:bodyPr>
          <a:lstStyle/>
          <a:p>
            <a:pPr algn="just"/>
            <a:r>
              <a:rPr lang="en-US" sz="1200" i="1" dirty="0"/>
              <a:t>TVHR DX heat recovery ventilation units with heat pump, designed for saving energy and also improving indoor air quality. TVHR DX units provide heat recovery and well conditioned fresh air by air to air plate type exchanger and heat pump. 30°C fresh air in the summer time and 12°C fresh air in the winter time can be obtained by usual heat recovery units, but these results are not comfortable. It can provide 20°C fresh air in the summer time and 25°C fresh air in the winter with high efficiency heat pump</a:t>
            </a:r>
            <a:r>
              <a:rPr lang="en-US" sz="1200" i="1" dirty="0" smtClean="0"/>
              <a:t>.</a:t>
            </a:r>
            <a:endParaRPr lang="tr-TR" sz="1200" i="1" dirty="0" smtClean="0"/>
          </a:p>
          <a:p>
            <a:pPr algn="just"/>
            <a:r>
              <a:rPr lang="en-US" sz="1200" i="1" dirty="0" smtClean="0"/>
              <a:t>• </a:t>
            </a:r>
            <a:r>
              <a:rPr lang="en-US" sz="1200" i="1" dirty="0"/>
              <a:t>6 standard models</a:t>
            </a:r>
            <a:r>
              <a:rPr lang="en-US" sz="1200" i="1" dirty="0" smtClean="0"/>
              <a:t>,</a:t>
            </a:r>
            <a:endParaRPr lang="tr-TR" sz="1200" i="1" dirty="0" smtClean="0"/>
          </a:p>
          <a:p>
            <a:pPr algn="just"/>
            <a:r>
              <a:rPr lang="en-US" sz="1200" i="1" dirty="0"/>
              <a:t/>
            </a:r>
            <a:br>
              <a:rPr lang="en-US" sz="1200" i="1" dirty="0"/>
            </a:br>
            <a:r>
              <a:rPr lang="en-US" sz="1200" i="1" dirty="0"/>
              <a:t>• 50mm </a:t>
            </a:r>
            <a:r>
              <a:rPr lang="en-US" sz="1200" i="1" dirty="0" err="1"/>
              <a:t>rockwool</a:t>
            </a:r>
            <a:r>
              <a:rPr lang="en-US" sz="1200" i="1" dirty="0"/>
              <a:t> insulation</a:t>
            </a:r>
            <a:r>
              <a:rPr lang="en-US" sz="1200" i="1" dirty="0" smtClean="0"/>
              <a:t>,</a:t>
            </a:r>
            <a:endParaRPr lang="tr-TR" sz="1200" i="1" dirty="0" smtClean="0"/>
          </a:p>
          <a:p>
            <a:pPr algn="just"/>
            <a:r>
              <a:rPr lang="en-US" sz="1200" i="1" dirty="0"/>
              <a:t/>
            </a:r>
            <a:br>
              <a:rPr lang="en-US" sz="1200" i="1" dirty="0"/>
            </a:br>
            <a:r>
              <a:rPr lang="en-US" sz="1200" i="1" dirty="0"/>
              <a:t>• Conditioned fresh air, with a temperature of 20°C in summer and 25°C in winter</a:t>
            </a:r>
            <a:r>
              <a:rPr lang="en-US" sz="1200" i="1" dirty="0" smtClean="0"/>
              <a:t>.</a:t>
            </a:r>
            <a:endParaRPr lang="tr-TR" sz="1200" i="1" dirty="0" smtClean="0"/>
          </a:p>
          <a:p>
            <a:pPr algn="just"/>
            <a:r>
              <a:rPr lang="en-US" sz="1200" i="1" dirty="0"/>
              <a:t/>
            </a:r>
            <a:br>
              <a:rPr lang="en-US" sz="1200" i="1" dirty="0"/>
            </a:br>
            <a:r>
              <a:rPr lang="en-US" sz="1200" i="1" dirty="0"/>
              <a:t>• Compact structure (fresh air fan + exhaust air fan + plate type heat </a:t>
            </a:r>
            <a:r>
              <a:rPr lang="en-US" sz="1200" i="1" dirty="0" err="1" smtClean="0"/>
              <a:t>exchanger+evaporator</a:t>
            </a:r>
            <a:r>
              <a:rPr lang="en-US" sz="1200" i="1" dirty="0" smtClean="0"/>
              <a:t>+ </a:t>
            </a:r>
            <a:r>
              <a:rPr lang="en-US" sz="1200" i="1" dirty="0"/>
              <a:t>condenser + compressor + cooling </a:t>
            </a:r>
            <a:r>
              <a:rPr lang="en-US" sz="1200" i="1" dirty="0" err="1"/>
              <a:t>equipments</a:t>
            </a:r>
            <a:r>
              <a:rPr lang="en-US" sz="1200" i="1" dirty="0" smtClean="0"/>
              <a:t>).</a:t>
            </a:r>
            <a:endParaRPr lang="tr-TR" sz="1200" i="1" dirty="0" smtClean="0"/>
          </a:p>
          <a:p>
            <a:pPr algn="just"/>
            <a:r>
              <a:rPr lang="en-US" sz="1200" dirty="0" smtClean="0"/>
              <a:t> </a:t>
            </a:r>
            <a:r>
              <a:rPr lang="en-US" sz="1200" dirty="0"/>
              <a:t/>
            </a:r>
            <a:br>
              <a:rPr lang="en-US" sz="1200" dirty="0"/>
            </a:br>
            <a:r>
              <a:rPr lang="en-US" sz="1200" i="1" dirty="0"/>
              <a:t>• The design provide, providing fast and easy installation and maintenance</a:t>
            </a:r>
            <a:r>
              <a:rPr lang="en-US" sz="1200" i="1" dirty="0" smtClean="0"/>
              <a:t>,</a:t>
            </a:r>
            <a:endParaRPr lang="tr-TR" sz="1200" i="1" dirty="0" smtClean="0"/>
          </a:p>
          <a:p>
            <a:pPr algn="just"/>
            <a:r>
              <a:rPr lang="en-US" sz="1200" i="1" dirty="0"/>
              <a:t/>
            </a:r>
            <a:br>
              <a:rPr lang="en-US" sz="1200" i="1" dirty="0"/>
            </a:br>
            <a:r>
              <a:rPr lang="en-US" sz="1200" i="1" dirty="0"/>
              <a:t>• Low noise level and working on required capacity by using direct driven fan with 3 </a:t>
            </a:r>
            <a:r>
              <a:rPr lang="en-US" sz="1200" i="1" dirty="0" smtClean="0"/>
              <a:t>speeds</a:t>
            </a:r>
            <a:endParaRPr lang="tr-TR" sz="1200" i="1" dirty="0" smtClean="0"/>
          </a:p>
          <a:p>
            <a:pPr algn="just"/>
            <a:r>
              <a:rPr lang="en-US" sz="1200" i="1" dirty="0"/>
              <a:t/>
            </a:r>
            <a:br>
              <a:rPr lang="en-US" sz="1200" i="1" dirty="0"/>
            </a:br>
            <a:r>
              <a:rPr lang="en-US" sz="1200" i="1" dirty="0"/>
              <a:t>• The high conductivity and performance, aluminum plate type heat recovery </a:t>
            </a:r>
            <a:r>
              <a:rPr lang="en-US" sz="1200" i="1" dirty="0" smtClean="0"/>
              <a:t>exchanger</a:t>
            </a:r>
            <a:r>
              <a:rPr lang="tr-TR" sz="1200" i="1" dirty="0" smtClean="0"/>
              <a:t>.</a:t>
            </a:r>
          </a:p>
          <a:p>
            <a:pPr algn="just"/>
            <a:endParaRPr lang="tr-TR" sz="1200" i="1" dirty="0"/>
          </a:p>
          <a:p>
            <a:pPr algn="just"/>
            <a:r>
              <a:rPr lang="en-US" sz="1200" b="1" i="1" dirty="0"/>
              <a:t>The THRV </a:t>
            </a:r>
            <a:r>
              <a:rPr lang="en-US" sz="1200" b="1" i="1" dirty="0" err="1"/>
              <a:t>standart</a:t>
            </a:r>
            <a:r>
              <a:rPr lang="en-US" sz="1200" b="1" i="1" dirty="0"/>
              <a:t> model units are produced in 6 basic sizes with air flow rates ranging from 500 m3/h – </a:t>
            </a:r>
            <a:r>
              <a:rPr lang="tr-TR" sz="1200" b="1" i="1" dirty="0" smtClean="0"/>
              <a:t>4</a:t>
            </a:r>
            <a:r>
              <a:rPr lang="en-US" sz="1200" b="1" i="1" dirty="0" smtClean="0"/>
              <a:t>.000 </a:t>
            </a:r>
            <a:r>
              <a:rPr lang="en-US" sz="1200" b="1" i="1" dirty="0"/>
              <a:t>m3/h.</a:t>
            </a:r>
            <a:endParaRPr lang="tr-TR" sz="1200" b="1" i="1" dirty="0"/>
          </a:p>
          <a:p>
            <a:pPr algn="just"/>
            <a:endParaRPr lang="tr-TR" sz="1200" i="1" dirty="0" smtClean="0"/>
          </a:p>
          <a:p>
            <a:pPr algn="just"/>
            <a:r>
              <a:rPr lang="en-US" sz="1200" dirty="0" smtClean="0"/>
              <a:t> </a:t>
            </a:r>
            <a:r>
              <a:rPr lang="en-US" sz="1200" dirty="0"/>
              <a:t/>
            </a:r>
            <a:br>
              <a:rPr lang="en-US" sz="1200" dirty="0"/>
            </a:br>
            <a:r>
              <a:rPr lang="en-US" sz="1200" b="1" i="1" dirty="0"/>
              <a:t> </a:t>
            </a:r>
            <a:endParaRPr lang="tr-TR" sz="1200" i="1" dirty="0"/>
          </a:p>
          <a:p>
            <a:pPr algn="ctr"/>
            <a:endParaRPr lang="en-US" sz="1400" i="1"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558069"/>
            <a:ext cx="3275856" cy="1842669"/>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87" y="3356681"/>
            <a:ext cx="3991939" cy="2245466"/>
          </a:xfrm>
          <a:prstGeom prst="rect">
            <a:avLst/>
          </a:prstGeom>
        </p:spPr>
      </p:pic>
    </p:spTree>
    <p:extLst>
      <p:ext uri="{BB962C8B-B14F-4D97-AF65-F5344CB8AC3E}">
        <p14:creationId xmlns:p14="http://schemas.microsoft.com/office/powerpoint/2010/main" val="226606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10" name="Dikdörtgen 9"/>
          <p:cNvSpPr/>
          <p:nvPr/>
        </p:nvSpPr>
        <p:spPr>
          <a:xfrm>
            <a:off x="-41715" y="188640"/>
            <a:ext cx="4325684" cy="1323439"/>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TITA,TIDA </a:t>
            </a:r>
          </a:p>
          <a:p>
            <a:pPr algn="ctr"/>
            <a:r>
              <a:rPr lang="en-US" sz="2000" b="1" dirty="0">
                <a:ln w="13462">
                  <a:solidFill>
                    <a:schemeClr val="bg1"/>
                  </a:solidFill>
                  <a:prstDash val="solid"/>
                </a:ln>
                <a:solidFill>
                  <a:schemeClr val="accent1"/>
                </a:solidFill>
                <a:effectLst>
                  <a:outerShdw dist="38100" dir="2700000" algn="bl" rotWithShape="0">
                    <a:schemeClr val="accent5"/>
                  </a:outerShdw>
                </a:effectLst>
              </a:rPr>
              <a:t>Unit Heater</a:t>
            </a: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sp>
        <p:nvSpPr>
          <p:cNvPr id="12" name="Dikdörtgen 11"/>
          <p:cNvSpPr/>
          <p:nvPr/>
        </p:nvSpPr>
        <p:spPr>
          <a:xfrm>
            <a:off x="4450702" y="782493"/>
            <a:ext cx="4457468" cy="4524315"/>
          </a:xfrm>
          <a:prstGeom prst="rect">
            <a:avLst/>
          </a:prstGeom>
        </p:spPr>
        <p:txBody>
          <a:bodyPr wrap="square">
            <a:spAutoFit/>
          </a:bodyPr>
          <a:lstStyle/>
          <a:p>
            <a:pPr algn="just"/>
            <a:r>
              <a:rPr lang="en-US" sz="1600" i="1" dirty="0"/>
              <a:t>These devices, which can be used in rooms that require heating in large volumes, such as, factories, plants, workshops, </a:t>
            </a:r>
            <a:r>
              <a:rPr lang="en-US" sz="1600" i="1" dirty="0" smtClean="0"/>
              <a:t>garages</a:t>
            </a:r>
            <a:r>
              <a:rPr lang="en-US" sz="1600" i="1" dirty="0"/>
              <a:t>, hangars and</a:t>
            </a:r>
            <a:br>
              <a:rPr lang="en-US" sz="1600" i="1" dirty="0"/>
            </a:br>
            <a:r>
              <a:rPr lang="en-US" sz="1600" i="1" dirty="0"/>
              <a:t>gyms. Hot water, steam and electrical energy can be used as the heating medium in a variety of modes. TITA series units with axial fans are more</a:t>
            </a:r>
            <a:br>
              <a:rPr lang="en-US" sz="1600" i="1" dirty="0"/>
            </a:br>
            <a:r>
              <a:rPr lang="en-US" sz="1600" i="1" dirty="0"/>
              <a:t>suitable for use in places up to 4 m high where the devices will operate, and TIDA series units with radial fans – in volumes greater than 4 m</a:t>
            </a:r>
            <a:r>
              <a:rPr lang="en-US" sz="1600" i="1" dirty="0" smtClean="0"/>
              <a:t>.</a:t>
            </a:r>
            <a:endParaRPr lang="tr-TR" sz="1600" i="1" dirty="0" smtClean="0"/>
          </a:p>
          <a:p>
            <a:pPr algn="just"/>
            <a:r>
              <a:rPr lang="en-US" sz="1600" i="1" dirty="0"/>
              <a:t>TIDA version has backward curved, single inlet, direct driven </a:t>
            </a:r>
            <a:r>
              <a:rPr lang="en-US" sz="1600" i="1" dirty="0" smtClean="0"/>
              <a:t>radial</a:t>
            </a:r>
            <a:r>
              <a:rPr lang="tr-TR" sz="1600" i="1" dirty="0" smtClean="0"/>
              <a:t> </a:t>
            </a:r>
            <a:r>
              <a:rPr lang="en-US" sz="1600" i="1" dirty="0" smtClean="0"/>
              <a:t>fans.</a:t>
            </a:r>
            <a:endParaRPr lang="tr-TR" sz="1600" i="1" dirty="0" smtClean="0"/>
          </a:p>
          <a:p>
            <a:pPr algn="just"/>
            <a:r>
              <a:rPr lang="en-US" sz="1600" i="1" dirty="0" smtClean="0"/>
              <a:t>TITA </a:t>
            </a:r>
            <a:r>
              <a:rPr lang="en-US" sz="1600" i="1" dirty="0"/>
              <a:t>version has axial fans with inlet grill for protection</a:t>
            </a:r>
            <a:r>
              <a:rPr lang="en-US" sz="1600" i="1" dirty="0" smtClean="0"/>
              <a:t>.</a:t>
            </a:r>
            <a:endParaRPr lang="tr-TR" sz="1600" i="1" dirty="0" smtClean="0"/>
          </a:p>
          <a:p>
            <a:pPr algn="just"/>
            <a:endParaRPr lang="tr-TR" sz="1600" i="1" dirty="0" smtClean="0"/>
          </a:p>
          <a:p>
            <a:pPr algn="just"/>
            <a:r>
              <a:rPr lang="en-US" sz="1600" b="1" i="1" dirty="0"/>
              <a:t>Alternatively, it is available as a </a:t>
            </a:r>
            <a:r>
              <a:rPr lang="en-US" sz="1600" b="1" i="1" dirty="0" err="1"/>
              <a:t>exproof</a:t>
            </a:r>
            <a:r>
              <a:rPr lang="en-US" sz="1600" b="1" i="1" dirty="0"/>
              <a:t>, steam and cooling devices</a:t>
            </a:r>
            <a:r>
              <a:rPr lang="en-US" sz="1600" b="1" i="1" dirty="0" smtClean="0"/>
              <a:t>.</a:t>
            </a:r>
            <a:endParaRPr lang="tr-TR" sz="1600" b="1" i="1" dirty="0" smtClean="0"/>
          </a:p>
          <a:p>
            <a:pPr algn="just"/>
            <a:r>
              <a:rPr lang="en-US" sz="1600" i="1" dirty="0" smtClean="0"/>
              <a:t> </a:t>
            </a:r>
            <a:r>
              <a:rPr lang="en-US" sz="1600" i="1" dirty="0"/>
              <a:t/>
            </a:r>
            <a:br>
              <a:rPr lang="en-US" sz="1600" i="1" dirty="0"/>
            </a:br>
            <a:endParaRPr lang="en-US" sz="1600" i="1" dirty="0"/>
          </a:p>
        </p:txBody>
      </p:sp>
      <p:pic>
        <p:nvPicPr>
          <p:cNvPr id="3" name="Resim 2"/>
          <p:cNvPicPr>
            <a:picLocks noChangeAspect="1"/>
          </p:cNvPicPr>
          <p:nvPr/>
        </p:nvPicPr>
        <p:blipFill rotWithShape="1">
          <a:blip r:embed="rId3">
            <a:extLst>
              <a:ext uri="{28A0092B-C50C-407E-A947-70E740481C1C}">
                <a14:useLocalDpi xmlns:a14="http://schemas.microsoft.com/office/drawing/2010/main" val="0"/>
              </a:ext>
            </a:extLst>
          </a:blip>
          <a:srcRect l="47024"/>
          <a:stretch/>
        </p:blipFill>
        <p:spPr>
          <a:xfrm>
            <a:off x="261244" y="1840224"/>
            <a:ext cx="3845049" cy="2924175"/>
          </a:xfrm>
          <a:prstGeom prst="rect">
            <a:avLst/>
          </a:prstGeom>
        </p:spPr>
      </p:pic>
    </p:spTree>
    <p:extLst>
      <p:ext uri="{BB962C8B-B14F-4D97-AF65-F5344CB8AC3E}">
        <p14:creationId xmlns:p14="http://schemas.microsoft.com/office/powerpoint/2010/main" val="19838072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10" name="Dikdörtgen 9"/>
          <p:cNvSpPr/>
          <p:nvPr/>
        </p:nvSpPr>
        <p:spPr>
          <a:xfrm>
            <a:off x="-41715" y="188640"/>
            <a:ext cx="4325684" cy="163121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TITA-E</a:t>
            </a:r>
          </a:p>
          <a:p>
            <a:pPr algn="ctr"/>
            <a:r>
              <a:rPr lang="en-US" sz="2000" b="1" dirty="0" smtClean="0">
                <a:ln w="13462">
                  <a:solidFill>
                    <a:schemeClr val="bg1"/>
                  </a:solidFill>
                  <a:prstDash val="solid"/>
                </a:ln>
                <a:solidFill>
                  <a:schemeClr val="accent1"/>
                </a:solidFill>
                <a:effectLst>
                  <a:outerShdw dist="38100" dir="2700000" algn="bl" rotWithShape="0">
                    <a:schemeClr val="accent5"/>
                  </a:outerShdw>
                </a:effectLst>
              </a:rPr>
              <a:t>BX-EA Electrical Fan Heaters</a:t>
            </a:r>
            <a:r>
              <a:rPr lang="tr-TR" sz="2000" dirty="0"/>
              <a:t/>
            </a:r>
            <a:br>
              <a:rPr lang="tr-TR" sz="2000" dirty="0"/>
            </a:b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sp>
        <p:nvSpPr>
          <p:cNvPr id="12" name="Dikdörtgen 11"/>
          <p:cNvSpPr/>
          <p:nvPr/>
        </p:nvSpPr>
        <p:spPr>
          <a:xfrm>
            <a:off x="4450701" y="423530"/>
            <a:ext cx="4457469" cy="5447645"/>
          </a:xfrm>
          <a:prstGeom prst="rect">
            <a:avLst/>
          </a:prstGeom>
        </p:spPr>
        <p:txBody>
          <a:bodyPr wrap="square">
            <a:spAutoFit/>
          </a:bodyPr>
          <a:lstStyle/>
          <a:p>
            <a:r>
              <a:rPr lang="en-US" sz="1600" i="1" dirty="0"/>
              <a:t>• Shock resistance with high resistance stainless steel</a:t>
            </a:r>
            <a:br>
              <a:rPr lang="en-US" sz="1600" i="1" dirty="0"/>
            </a:br>
            <a:r>
              <a:rPr lang="en-US" sz="1600" i="1" dirty="0"/>
              <a:t>• BX series, with single-speed, EA series with </a:t>
            </a:r>
            <a:r>
              <a:rPr lang="en-US" sz="1600" i="1" dirty="0" smtClean="0"/>
              <a:t>two-speed</a:t>
            </a:r>
            <a:r>
              <a:rPr lang="tr-TR" sz="1600" i="1" dirty="0" smtClean="0"/>
              <a:t> </a:t>
            </a:r>
            <a:r>
              <a:rPr lang="en-US" sz="1600" i="1" dirty="0" smtClean="0"/>
              <a:t>axial </a:t>
            </a:r>
            <a:r>
              <a:rPr lang="en-US" sz="1600" i="1" dirty="0"/>
              <a:t>fan</a:t>
            </a:r>
            <a:br>
              <a:rPr lang="en-US" sz="1600" i="1" dirty="0"/>
            </a:br>
            <a:r>
              <a:rPr lang="en-US" sz="1600" i="1" dirty="0"/>
              <a:t>• BX series, floor type, EA series wall type, with two-stage electric heater</a:t>
            </a:r>
            <a:br>
              <a:rPr lang="en-US" sz="1600" i="1" dirty="0"/>
            </a:br>
            <a:r>
              <a:rPr lang="en-US" sz="1600" i="1" dirty="0"/>
              <a:t>• BX series with overheat protection with manual reset</a:t>
            </a:r>
            <a:br>
              <a:rPr lang="en-US" sz="1600" i="1" dirty="0"/>
            </a:br>
            <a:r>
              <a:rPr lang="en-US" sz="1600" i="1" dirty="0"/>
              <a:t>• BX series, with automatic thermostat</a:t>
            </a:r>
            <a:br>
              <a:rPr lang="en-US" sz="1600" i="1" dirty="0"/>
            </a:br>
            <a:r>
              <a:rPr lang="en-US" sz="1600" i="1" dirty="0"/>
              <a:t>• EA series, automatic thermostat with optional ambient temperature sensor</a:t>
            </a:r>
            <a:br>
              <a:rPr lang="en-US" sz="1600" i="1" dirty="0"/>
            </a:br>
            <a:r>
              <a:rPr lang="en-US" sz="1600" i="1" dirty="0"/>
              <a:t>• With BX-series, the possibility to use a heater and a fan together or separately</a:t>
            </a:r>
            <a:br>
              <a:rPr lang="en-US" sz="1600" i="1" dirty="0"/>
            </a:br>
            <a:r>
              <a:rPr lang="en-US" sz="1600" i="1" dirty="0"/>
              <a:t>• Fresh air connection option in EA series.</a:t>
            </a:r>
          </a:p>
          <a:p>
            <a:r>
              <a:rPr lang="en-US" sz="1600" i="1" dirty="0"/>
              <a:t>• In homes requiring rapid and sudden heating</a:t>
            </a:r>
            <a:br>
              <a:rPr lang="en-US" sz="1600" i="1" dirty="0"/>
            </a:br>
            <a:r>
              <a:rPr lang="en-US" sz="1600" i="1" dirty="0"/>
              <a:t>• In storage areas</a:t>
            </a:r>
            <a:br>
              <a:rPr lang="en-US" sz="1600" i="1" dirty="0"/>
            </a:br>
            <a:r>
              <a:rPr lang="en-US" sz="1600" i="1" dirty="0"/>
              <a:t>• When heating the working areas of factories</a:t>
            </a:r>
            <a:br>
              <a:rPr lang="en-US" sz="1600" i="1" dirty="0"/>
            </a:br>
            <a:r>
              <a:rPr lang="en-US" sz="1600" i="1" dirty="0"/>
              <a:t>• When heating locker rooms, locker rooms</a:t>
            </a:r>
            <a:br>
              <a:rPr lang="en-US" sz="1600" i="1" dirty="0"/>
            </a:br>
            <a:r>
              <a:rPr lang="en-US" sz="1600" i="1" dirty="0"/>
              <a:t>• When drying and heating humid environments</a:t>
            </a:r>
            <a:br>
              <a:rPr lang="en-US" sz="1600" i="1" dirty="0"/>
            </a:br>
            <a:r>
              <a:rPr lang="en-US" sz="1600" i="1" dirty="0"/>
              <a:t>• In protecting the vegetable warehouse from frost.</a:t>
            </a:r>
          </a:p>
          <a:p>
            <a:pPr algn="ctr"/>
            <a:r>
              <a:rPr lang="en-US" sz="1400" b="1" i="1" dirty="0"/>
              <a:t> </a:t>
            </a:r>
            <a:endParaRPr lang="tr-TR" sz="1400" i="1" dirty="0"/>
          </a:p>
          <a:p>
            <a:pPr algn="ctr"/>
            <a:endParaRPr lang="en-US" sz="1400" i="1" dirty="0"/>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42" y="2008496"/>
            <a:ext cx="3702786" cy="2404147"/>
          </a:xfrm>
          <a:prstGeom prst="rect">
            <a:avLst/>
          </a:prstGeom>
        </p:spPr>
      </p:pic>
    </p:spTree>
    <p:extLst>
      <p:ext uri="{BB962C8B-B14F-4D97-AF65-F5344CB8AC3E}">
        <p14:creationId xmlns:p14="http://schemas.microsoft.com/office/powerpoint/2010/main" val="30678200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10" name="Dikdörtgen 9"/>
          <p:cNvSpPr/>
          <p:nvPr/>
        </p:nvSpPr>
        <p:spPr>
          <a:xfrm>
            <a:off x="-41715" y="188640"/>
            <a:ext cx="4325684" cy="163121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TDF</a:t>
            </a:r>
          </a:p>
          <a:p>
            <a:pPr algn="ctr"/>
            <a:r>
              <a:rPr lang="en-US" sz="2000" b="1" dirty="0" smtClean="0">
                <a:ln w="13462">
                  <a:solidFill>
                    <a:schemeClr val="bg1"/>
                  </a:solidFill>
                  <a:prstDash val="solid"/>
                </a:ln>
                <a:solidFill>
                  <a:schemeClr val="accent1"/>
                </a:solidFill>
                <a:effectLst>
                  <a:outerShdw dist="38100" dir="2700000" algn="bl" rotWithShape="0">
                    <a:schemeClr val="accent5"/>
                  </a:outerShdw>
                </a:effectLst>
              </a:rPr>
              <a:t>Duct </a:t>
            </a:r>
            <a:r>
              <a:rPr lang="en-US" sz="2000" b="1" dirty="0">
                <a:ln w="13462">
                  <a:solidFill>
                    <a:schemeClr val="bg1"/>
                  </a:solidFill>
                  <a:prstDash val="solid"/>
                </a:ln>
                <a:solidFill>
                  <a:schemeClr val="accent1"/>
                </a:solidFill>
                <a:effectLst>
                  <a:outerShdw dist="38100" dir="2700000" algn="bl" rotWithShape="0">
                    <a:schemeClr val="accent5"/>
                  </a:outerShdw>
                </a:effectLst>
              </a:rPr>
              <a:t>Type Fans</a:t>
            </a:r>
            <a:r>
              <a:rPr lang="tr-TR" sz="2000" dirty="0"/>
              <a:t/>
            </a:r>
            <a:br>
              <a:rPr lang="tr-TR" sz="2000" dirty="0"/>
            </a:b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772257"/>
            <a:ext cx="2845212" cy="1071838"/>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4883941" y="4581128"/>
            <a:ext cx="875295" cy="792088"/>
          </a:xfrm>
          <a:prstGeom prst="rect">
            <a:avLst/>
          </a:prstGeom>
        </p:spPr>
      </p:pic>
      <p:sp>
        <p:nvSpPr>
          <p:cNvPr id="12" name="Dikdörtgen 11"/>
          <p:cNvSpPr/>
          <p:nvPr/>
        </p:nvSpPr>
        <p:spPr>
          <a:xfrm>
            <a:off x="4466994" y="692696"/>
            <a:ext cx="4457469" cy="3139321"/>
          </a:xfrm>
          <a:prstGeom prst="rect">
            <a:avLst/>
          </a:prstGeom>
        </p:spPr>
        <p:txBody>
          <a:bodyPr wrap="square">
            <a:spAutoFit/>
          </a:bodyPr>
          <a:lstStyle/>
          <a:p>
            <a:r>
              <a:rPr lang="en-US" i="1" dirty="0"/>
              <a:t>• </a:t>
            </a:r>
            <a:r>
              <a:rPr lang="en-US" i="1" dirty="0" err="1"/>
              <a:t>Galvanised</a:t>
            </a:r>
            <a:r>
              <a:rPr lang="en-US" i="1" dirty="0"/>
              <a:t> steel casing</a:t>
            </a:r>
            <a:br>
              <a:rPr lang="en-US" i="1" dirty="0"/>
            </a:br>
            <a:r>
              <a:rPr lang="en-US" i="1" dirty="0"/>
              <a:t>• Backward curved type, direct coupled and </a:t>
            </a:r>
            <a:r>
              <a:rPr lang="en-US" i="1" dirty="0" smtClean="0"/>
              <a:t>external</a:t>
            </a:r>
            <a:r>
              <a:rPr lang="tr-TR" i="1" dirty="0" smtClean="0"/>
              <a:t> </a:t>
            </a:r>
            <a:r>
              <a:rPr lang="en-US" i="1" dirty="0" smtClean="0"/>
              <a:t>rotor </a:t>
            </a:r>
            <a:r>
              <a:rPr lang="en-US" i="1" dirty="0"/>
              <a:t>fan.</a:t>
            </a:r>
            <a:br>
              <a:rPr lang="en-US" i="1" dirty="0"/>
            </a:br>
            <a:r>
              <a:rPr lang="en-US" i="1" dirty="0"/>
              <a:t>• Easy </a:t>
            </a:r>
            <a:r>
              <a:rPr lang="en-US" i="1" dirty="0" err="1"/>
              <a:t>instal!ation</a:t>
            </a:r>
            <a:r>
              <a:rPr lang="en-US" i="1" dirty="0"/>
              <a:t> with </a:t>
            </a:r>
            <a:r>
              <a:rPr lang="en-US" i="1" dirty="0" err="1"/>
              <a:t>glanged</a:t>
            </a:r>
            <a:r>
              <a:rPr lang="en-US" i="1" dirty="0"/>
              <a:t> connection</a:t>
            </a:r>
            <a:br>
              <a:rPr lang="en-US" i="1" dirty="0"/>
            </a:br>
            <a:r>
              <a:rPr lang="en-US" i="1" dirty="0"/>
              <a:t>• Motor protection class is </a:t>
            </a:r>
            <a:r>
              <a:rPr lang="en-US" i="1" dirty="0" smtClean="0"/>
              <a:t>IP 44 </a:t>
            </a:r>
            <a:r>
              <a:rPr lang="en-US" i="1" dirty="0"/>
              <a:t>and </a:t>
            </a:r>
            <a:r>
              <a:rPr lang="en-US" i="1" dirty="0" smtClean="0"/>
              <a:t>IP </a:t>
            </a:r>
            <a:r>
              <a:rPr lang="en-US" i="1" dirty="0"/>
              <a:t>67 for electrical connection box.</a:t>
            </a:r>
            <a:br>
              <a:rPr lang="en-US" i="1" dirty="0"/>
            </a:br>
            <a:r>
              <a:rPr lang="en-US" i="1" dirty="0"/>
              <a:t>• Accessible rotor and motor for maintenance and service</a:t>
            </a:r>
            <a:br>
              <a:rPr lang="en-US" i="1" dirty="0"/>
            </a:br>
            <a:r>
              <a:rPr lang="en-US" i="1" dirty="0"/>
              <a:t>• Fans can be installed at each requested angle </a:t>
            </a:r>
            <a:endParaRPr lang="tr-TR" i="1" dirty="0" smtClean="0"/>
          </a:p>
          <a:p>
            <a:r>
              <a:rPr lang="en-US" i="1" dirty="0" smtClean="0"/>
              <a:t>• </a:t>
            </a:r>
            <a:r>
              <a:rPr lang="en-US" i="1" dirty="0"/>
              <a:t>Speed controllers are optional</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14" y="1575652"/>
            <a:ext cx="3845026" cy="2571128"/>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7971" y="4146780"/>
            <a:ext cx="2183334" cy="1796667"/>
          </a:xfrm>
          <a:prstGeom prst="rect">
            <a:avLst/>
          </a:prstGeom>
        </p:spPr>
      </p:pic>
    </p:spTree>
    <p:extLst>
      <p:ext uri="{BB962C8B-B14F-4D97-AF65-F5344CB8AC3E}">
        <p14:creationId xmlns:p14="http://schemas.microsoft.com/office/powerpoint/2010/main" val="30541485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41715" y="188640"/>
            <a:ext cx="4325684" cy="163121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TYF</a:t>
            </a:r>
          </a:p>
          <a:p>
            <a:pPr algn="ctr"/>
            <a:r>
              <a:rPr lang="en-US" sz="2000" b="1" dirty="0" smtClean="0">
                <a:ln w="13462">
                  <a:solidFill>
                    <a:schemeClr val="bg1"/>
                  </a:solidFill>
                  <a:prstDash val="solid"/>
                </a:ln>
                <a:solidFill>
                  <a:schemeClr val="accent1"/>
                </a:solidFill>
                <a:effectLst>
                  <a:outerShdw dist="38100" dir="2700000" algn="bl" rotWithShape="0">
                    <a:schemeClr val="accent5"/>
                  </a:outerShdw>
                </a:effectLst>
              </a:rPr>
              <a:t>Circular </a:t>
            </a:r>
            <a:r>
              <a:rPr lang="en-US" sz="2000" b="1" dirty="0">
                <a:ln w="13462">
                  <a:solidFill>
                    <a:schemeClr val="bg1"/>
                  </a:solidFill>
                  <a:prstDash val="solid"/>
                </a:ln>
                <a:solidFill>
                  <a:schemeClr val="accent1"/>
                </a:solidFill>
                <a:effectLst>
                  <a:outerShdw dist="38100" dir="2700000" algn="bl" rotWithShape="0">
                    <a:schemeClr val="accent5"/>
                  </a:outerShdw>
                </a:effectLst>
              </a:rPr>
              <a:t>Duct Fan</a:t>
            </a:r>
            <a:r>
              <a:rPr lang="tr-TR" sz="2000" dirty="0"/>
              <a:t/>
            </a:r>
            <a:br>
              <a:rPr lang="tr-TR" sz="2000" dirty="0"/>
            </a:b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sp>
        <p:nvSpPr>
          <p:cNvPr id="12" name="Dikdörtgen 11"/>
          <p:cNvSpPr/>
          <p:nvPr/>
        </p:nvSpPr>
        <p:spPr>
          <a:xfrm>
            <a:off x="4450701" y="1340768"/>
            <a:ext cx="4457469" cy="2308324"/>
          </a:xfrm>
          <a:prstGeom prst="rect">
            <a:avLst/>
          </a:prstGeom>
        </p:spPr>
        <p:txBody>
          <a:bodyPr wrap="square">
            <a:spAutoFit/>
          </a:bodyPr>
          <a:lstStyle/>
          <a:p>
            <a:r>
              <a:rPr lang="en-US" i="1" dirty="0"/>
              <a:t>• The product is made of galvanized material.</a:t>
            </a:r>
            <a:r>
              <a:rPr lang="en-US" sz="1600" i="1" dirty="0"/>
              <a:t/>
            </a:r>
            <a:br>
              <a:rPr lang="en-US" sz="1600" i="1" dirty="0"/>
            </a:br>
            <a:r>
              <a:rPr lang="en-US" i="1" dirty="0"/>
              <a:t>• It has a propeller design with radial type blades.</a:t>
            </a:r>
            <a:r>
              <a:rPr lang="en-US" sz="1600" i="1" dirty="0"/>
              <a:t/>
            </a:r>
            <a:br>
              <a:rPr lang="en-US" sz="1600" i="1" dirty="0"/>
            </a:br>
            <a:r>
              <a:rPr lang="en-US" i="1" dirty="0"/>
              <a:t>• Resistant to corrosion.</a:t>
            </a:r>
            <a:r>
              <a:rPr lang="en-US" sz="1600" i="1" dirty="0"/>
              <a:t/>
            </a:r>
            <a:br>
              <a:rPr lang="en-US" sz="1600" i="1" dirty="0"/>
            </a:br>
            <a:r>
              <a:rPr lang="en-US" i="1" dirty="0"/>
              <a:t>• All models operate at 230V voltage.</a:t>
            </a:r>
            <a:r>
              <a:rPr lang="en-US" sz="1600" i="1" dirty="0"/>
              <a:t/>
            </a:r>
            <a:br>
              <a:rPr lang="en-US" sz="1600" i="1" dirty="0"/>
            </a:br>
            <a:r>
              <a:rPr lang="en-US" i="1" dirty="0"/>
              <a:t>• Speed control option is available.</a:t>
            </a:r>
            <a:r>
              <a:rPr lang="en-US" sz="1600" i="1" dirty="0"/>
              <a:t/>
            </a:r>
            <a:br>
              <a:rPr lang="en-US" sz="1600" i="1" dirty="0"/>
            </a:br>
            <a:r>
              <a:rPr lang="en-US" i="1" dirty="0"/>
              <a:t>• Motor protection class IPX4.</a:t>
            </a:r>
            <a:r>
              <a:rPr lang="en-US" sz="1600" i="1" dirty="0"/>
              <a:t/>
            </a:r>
            <a:br>
              <a:rPr lang="en-US" sz="1600" i="1" dirty="0"/>
            </a:br>
            <a:r>
              <a:rPr lang="en-US" i="1" dirty="0"/>
              <a:t>• Suitable for duct installation</a:t>
            </a:r>
            <a:endParaRPr lang="en-US" sz="1400" i="1" dirty="0"/>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72" y="1819856"/>
            <a:ext cx="2420112" cy="2688336"/>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4322141"/>
            <a:ext cx="1999488" cy="1450848"/>
          </a:xfrm>
          <a:prstGeom prst="rect">
            <a:avLst/>
          </a:prstGeom>
        </p:spPr>
      </p:pic>
    </p:spTree>
    <p:extLst>
      <p:ext uri="{BB962C8B-B14F-4D97-AF65-F5344CB8AC3E}">
        <p14:creationId xmlns:p14="http://schemas.microsoft.com/office/powerpoint/2010/main" val="1711763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20"/>
          <p:cNvPicPr>
            <a:picLocks noChangeAspect="1"/>
          </p:cNvPicPr>
          <p:nvPr/>
        </p:nvPicPr>
        <p:blipFill rotWithShape="1">
          <a:blip r:embed="rId3">
            <a:extLst>
              <a:ext uri="{28A0092B-C50C-407E-A947-70E740481C1C}">
                <a14:useLocalDpi xmlns:a14="http://schemas.microsoft.com/office/drawing/2010/main" val="0"/>
              </a:ext>
            </a:extLst>
          </a:blip>
          <a:srcRect l="-122" t="72283" r="99107" b="3676"/>
          <a:stretch/>
        </p:blipFill>
        <p:spPr>
          <a:xfrm rot="5400000">
            <a:off x="5013763" y="4492983"/>
            <a:ext cx="69524" cy="2825258"/>
          </a:xfrm>
          <a:prstGeom prst="rect">
            <a:avLst/>
          </a:prstGeom>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288"/>
            <a:ext cx="9180410" cy="6858000"/>
          </a:xfrm>
          <a:prstGeom prst="rect">
            <a:avLst/>
          </a:prstGeom>
        </p:spPr>
      </p:pic>
      <p:sp>
        <p:nvSpPr>
          <p:cNvPr id="3" name="Dikdörtgen 2"/>
          <p:cNvSpPr/>
          <p:nvPr/>
        </p:nvSpPr>
        <p:spPr>
          <a:xfrm>
            <a:off x="-252536" y="21750"/>
            <a:ext cx="5256584"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About</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12" name="Picture 5" descr="1s.jpg"/>
          <p:cNvPicPr>
            <a:picLocks noChangeAspect="1"/>
          </p:cNvPicPr>
          <p:nvPr/>
        </p:nvPicPr>
        <p:blipFill rotWithShape="1">
          <a:blip r:embed="rId5" cstate="email">
            <a:clrChange>
              <a:clrFrom>
                <a:srgbClr val="808080"/>
              </a:clrFrom>
              <a:clrTo>
                <a:srgbClr val="808080">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a:ext>
            </a:extLst>
          </a:blip>
          <a:srcRect l="9414" t="608" r="58611" b="50000"/>
          <a:stretch/>
        </p:blipFill>
        <p:spPr>
          <a:xfrm>
            <a:off x="6372200" y="3075584"/>
            <a:ext cx="2705594" cy="2830027"/>
          </a:xfrm>
          <a:prstGeom prst="rect">
            <a:avLst/>
          </a:prstGeom>
        </p:spPr>
      </p:pic>
      <p:sp>
        <p:nvSpPr>
          <p:cNvPr id="13" name="Alt Başlık 2"/>
          <p:cNvSpPr txBox="1">
            <a:spLocks/>
          </p:cNvSpPr>
          <p:nvPr/>
        </p:nvSpPr>
        <p:spPr>
          <a:xfrm>
            <a:off x="323528" y="980728"/>
            <a:ext cx="8590408" cy="2830780"/>
          </a:xfrm>
          <a:prstGeom prst="rect">
            <a:avLst/>
          </a:prstGeom>
        </p:spPr>
        <p:txBody>
          <a:bodyPr>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tr-TR" dirty="0" err="1"/>
              <a:t>It</a:t>
            </a:r>
            <a:r>
              <a:rPr lang="tr-TR" dirty="0"/>
              <a:t> </a:t>
            </a:r>
            <a:r>
              <a:rPr lang="tr-TR" dirty="0" err="1"/>
              <a:t>was</a:t>
            </a:r>
            <a:r>
              <a:rPr lang="tr-TR" dirty="0"/>
              <a:t> </a:t>
            </a:r>
            <a:r>
              <a:rPr lang="tr-TR" dirty="0" err="1"/>
              <a:t>established</a:t>
            </a:r>
            <a:r>
              <a:rPr lang="tr-TR" dirty="0"/>
              <a:t> in 2013 as a </a:t>
            </a:r>
            <a:r>
              <a:rPr lang="tr-TR" dirty="0" err="1"/>
              <a:t>sales</a:t>
            </a:r>
            <a:r>
              <a:rPr lang="tr-TR" dirty="0"/>
              <a:t> </a:t>
            </a:r>
            <a:r>
              <a:rPr lang="tr-TR" dirty="0" err="1"/>
              <a:t>office</a:t>
            </a:r>
            <a:r>
              <a:rPr lang="tr-TR" dirty="0"/>
              <a:t> in </a:t>
            </a:r>
            <a:r>
              <a:rPr lang="tr-TR" dirty="0" err="1"/>
              <a:t>Istanbul</a:t>
            </a:r>
            <a:r>
              <a:rPr lang="tr-TR" dirty="0"/>
              <a:t>.</a:t>
            </a:r>
          </a:p>
          <a:p>
            <a:r>
              <a:rPr lang="tr-TR" dirty="0" err="1"/>
              <a:t>In</a:t>
            </a:r>
            <a:r>
              <a:rPr lang="tr-TR" dirty="0"/>
              <a:t> 2014, it </a:t>
            </a:r>
            <a:r>
              <a:rPr lang="tr-TR" dirty="0" err="1"/>
              <a:t>added</a:t>
            </a:r>
            <a:r>
              <a:rPr lang="tr-TR" dirty="0"/>
              <a:t> </a:t>
            </a:r>
            <a:r>
              <a:rPr lang="tr-TR" dirty="0" err="1"/>
              <a:t>the</a:t>
            </a:r>
            <a:r>
              <a:rPr lang="tr-TR" dirty="0"/>
              <a:t> </a:t>
            </a:r>
            <a:r>
              <a:rPr lang="tr-TR" dirty="0" err="1"/>
              <a:t>After</a:t>
            </a:r>
            <a:r>
              <a:rPr lang="tr-TR" dirty="0"/>
              <a:t> </a:t>
            </a:r>
            <a:r>
              <a:rPr lang="tr-TR" dirty="0" err="1"/>
              <a:t>Sales</a:t>
            </a:r>
            <a:r>
              <a:rPr lang="tr-TR" dirty="0"/>
              <a:t> Services </a:t>
            </a:r>
            <a:r>
              <a:rPr lang="tr-TR" dirty="0" err="1"/>
              <a:t>department</a:t>
            </a:r>
            <a:r>
              <a:rPr lang="tr-TR" dirty="0"/>
              <a:t> </a:t>
            </a:r>
            <a:r>
              <a:rPr lang="tr-TR" dirty="0" err="1"/>
              <a:t>to</a:t>
            </a:r>
            <a:r>
              <a:rPr lang="tr-TR" dirty="0"/>
              <a:t> </a:t>
            </a:r>
            <a:r>
              <a:rPr lang="tr-TR" dirty="0" err="1"/>
              <a:t>its</a:t>
            </a:r>
            <a:r>
              <a:rPr lang="tr-TR" dirty="0"/>
              <a:t> </a:t>
            </a:r>
            <a:r>
              <a:rPr lang="tr-TR" dirty="0" err="1"/>
              <a:t>structure</a:t>
            </a:r>
            <a:r>
              <a:rPr lang="tr-TR" dirty="0"/>
              <a:t>.</a:t>
            </a:r>
          </a:p>
          <a:p>
            <a:r>
              <a:rPr lang="tr-TR" dirty="0" err="1"/>
              <a:t>In</a:t>
            </a:r>
            <a:r>
              <a:rPr lang="tr-TR" dirty="0"/>
              <a:t> 2016, it </a:t>
            </a:r>
            <a:r>
              <a:rPr lang="tr-TR" dirty="0" err="1"/>
              <a:t>started</a:t>
            </a:r>
            <a:r>
              <a:rPr lang="tr-TR" dirty="0"/>
              <a:t> </a:t>
            </a:r>
            <a:r>
              <a:rPr lang="tr-TR" dirty="0" err="1"/>
              <a:t>production</a:t>
            </a:r>
            <a:r>
              <a:rPr lang="tr-TR" dirty="0"/>
              <a:t> at Kartal </a:t>
            </a:r>
            <a:r>
              <a:rPr lang="tr-TR" dirty="0" err="1"/>
              <a:t>facilities</a:t>
            </a:r>
            <a:r>
              <a:rPr lang="tr-TR" dirty="0"/>
              <a:t>.</a:t>
            </a:r>
          </a:p>
          <a:p>
            <a:r>
              <a:rPr lang="tr-TR" dirty="0" err="1"/>
              <a:t>In</a:t>
            </a:r>
            <a:r>
              <a:rPr lang="tr-TR" dirty="0"/>
              <a:t> 2019, </a:t>
            </a:r>
            <a:r>
              <a:rPr lang="tr-TR" dirty="0" err="1"/>
              <a:t>the</a:t>
            </a:r>
            <a:r>
              <a:rPr lang="tr-TR" dirty="0"/>
              <a:t> </a:t>
            </a:r>
            <a:r>
              <a:rPr lang="tr-TR" dirty="0" err="1"/>
              <a:t>Uzbekistan</a:t>
            </a:r>
            <a:r>
              <a:rPr lang="tr-TR" dirty="0"/>
              <a:t> </a:t>
            </a:r>
            <a:r>
              <a:rPr lang="tr-TR" dirty="0" err="1"/>
              <a:t>Tashkent</a:t>
            </a:r>
            <a:r>
              <a:rPr lang="tr-TR" dirty="0"/>
              <a:t> </a:t>
            </a:r>
            <a:r>
              <a:rPr lang="tr-TR" dirty="0" err="1"/>
              <a:t>factory</a:t>
            </a:r>
            <a:r>
              <a:rPr lang="tr-TR" dirty="0"/>
              <a:t> </a:t>
            </a:r>
            <a:r>
              <a:rPr lang="tr-TR" dirty="0" err="1"/>
              <a:t>became</a:t>
            </a:r>
            <a:r>
              <a:rPr lang="tr-TR" dirty="0"/>
              <a:t> </a:t>
            </a:r>
            <a:r>
              <a:rPr lang="tr-TR" dirty="0" err="1"/>
              <a:t>operational</a:t>
            </a:r>
            <a:r>
              <a:rPr lang="tr-TR" dirty="0"/>
              <a:t>.</a:t>
            </a:r>
          </a:p>
          <a:p>
            <a:r>
              <a:rPr lang="tr-TR" dirty="0" err="1"/>
              <a:t>It</a:t>
            </a:r>
            <a:r>
              <a:rPr lang="tr-TR" dirty="0"/>
              <a:t> </a:t>
            </a:r>
            <a:r>
              <a:rPr lang="tr-TR" dirty="0" err="1"/>
              <a:t>started</a:t>
            </a:r>
            <a:r>
              <a:rPr lang="tr-TR" dirty="0"/>
              <a:t> </a:t>
            </a:r>
            <a:r>
              <a:rPr lang="tr-TR" dirty="0" err="1"/>
              <a:t>to</a:t>
            </a:r>
            <a:r>
              <a:rPr lang="tr-TR" dirty="0"/>
              <a:t> </a:t>
            </a:r>
            <a:r>
              <a:rPr lang="tr-TR" dirty="0" err="1"/>
              <a:t>serve</a:t>
            </a:r>
            <a:r>
              <a:rPr lang="tr-TR" dirty="0"/>
              <a:t> in </a:t>
            </a:r>
            <a:r>
              <a:rPr lang="tr-TR" dirty="0" err="1"/>
              <a:t>its</a:t>
            </a:r>
            <a:r>
              <a:rPr lang="tr-TR" dirty="0"/>
              <a:t> </a:t>
            </a:r>
            <a:r>
              <a:rPr lang="tr-TR" dirty="0" err="1"/>
              <a:t>new</a:t>
            </a:r>
            <a:r>
              <a:rPr lang="tr-TR" dirty="0"/>
              <a:t> </a:t>
            </a:r>
            <a:r>
              <a:rPr lang="tr-TR" dirty="0" err="1"/>
              <a:t>building</a:t>
            </a:r>
            <a:r>
              <a:rPr lang="tr-TR" dirty="0"/>
              <a:t> in Tuzla in 2023</a:t>
            </a:r>
            <a:r>
              <a:rPr lang="tr-TR" dirty="0" smtClean="0"/>
              <a:t>.</a:t>
            </a:r>
          </a:p>
          <a:p>
            <a:r>
              <a:rPr lang="tr-TR" dirty="0" err="1" smtClean="0"/>
              <a:t>In</a:t>
            </a:r>
            <a:r>
              <a:rPr lang="tr-TR" dirty="0" smtClean="0"/>
              <a:t> 2023, Termofan </a:t>
            </a:r>
            <a:r>
              <a:rPr lang="tr-TR" dirty="0" err="1" smtClean="0"/>
              <a:t>Morocco</a:t>
            </a:r>
            <a:r>
              <a:rPr lang="tr-TR" dirty="0" smtClean="0"/>
              <a:t> </a:t>
            </a:r>
            <a:r>
              <a:rPr lang="tr-TR" dirty="0" err="1" smtClean="0"/>
              <a:t>established</a:t>
            </a:r>
            <a:r>
              <a:rPr lang="tr-TR" dirty="0" smtClean="0"/>
              <a:t> in </a:t>
            </a:r>
            <a:r>
              <a:rPr lang="tr-TR" dirty="0" err="1" smtClean="0"/>
              <a:t>Casablanca</a:t>
            </a:r>
            <a:endParaRPr lang="tr-TR" dirty="0" smtClean="0"/>
          </a:p>
          <a:p>
            <a:pPr marL="109728" indent="0">
              <a:buNone/>
            </a:pPr>
            <a:endParaRPr lang="tr-TR" dirty="0"/>
          </a:p>
          <a:p>
            <a:pPr marL="0" marR="31115" indent="0">
              <a:buNone/>
            </a:pPr>
            <a:endParaRPr lang="tr-TR" sz="2200" dirty="0" smtClean="0">
              <a:ln w="0">
                <a:solidFill>
                  <a:prstClr val="black"/>
                </a:solidFill>
              </a:ln>
              <a:solidFill>
                <a:schemeClr val="bg2">
                  <a:lumMod val="50000"/>
                </a:schemeClr>
              </a:solidFill>
            </a:endParaRPr>
          </a:p>
        </p:txBody>
      </p:sp>
      <p:pic>
        <p:nvPicPr>
          <p:cNvPr id="7" name="Resim 6"/>
          <p:cNvPicPr>
            <a:picLocks noChangeAspect="1"/>
          </p:cNvPicPr>
          <p:nvPr/>
        </p:nvPicPr>
        <p:blipFill rotWithShape="1">
          <a:blip r:embed="rId4">
            <a:extLst>
              <a:ext uri="{28A0092B-C50C-407E-A947-70E740481C1C}">
                <a14:useLocalDpi xmlns:a14="http://schemas.microsoft.com/office/drawing/2010/main" val="0"/>
              </a:ext>
            </a:extLst>
          </a:blip>
          <a:srcRect l="61880" t="85639"/>
          <a:stretch/>
        </p:blipFill>
        <p:spPr>
          <a:xfrm>
            <a:off x="5796136" y="5888534"/>
            <a:ext cx="2541662" cy="957486"/>
          </a:xfrm>
          <a:prstGeom prst="rect">
            <a:avLst/>
          </a:prstGeom>
        </p:spPr>
      </p:pic>
      <p:pic>
        <p:nvPicPr>
          <p:cNvPr id="8" name="Resim 7"/>
          <p:cNvPicPr>
            <a:picLocks noChangeAspect="1"/>
          </p:cNvPicPr>
          <p:nvPr/>
        </p:nvPicPr>
        <p:blipFill rotWithShape="1">
          <a:blip r:embed="rId4">
            <a:extLst>
              <a:ext uri="{28A0092B-C50C-407E-A947-70E740481C1C}">
                <a14:useLocalDpi xmlns:a14="http://schemas.microsoft.com/office/drawing/2010/main" val="0"/>
              </a:ext>
            </a:extLst>
          </a:blip>
          <a:srcRect l="72680" t="321" r="14193" b="87799"/>
          <a:stretch/>
        </p:blipFill>
        <p:spPr>
          <a:xfrm>
            <a:off x="8182824" y="5940374"/>
            <a:ext cx="875295" cy="792088"/>
          </a:xfrm>
          <a:prstGeom prst="rect">
            <a:avLst/>
          </a:prstGeom>
        </p:spPr>
      </p:pic>
    </p:spTree>
    <p:extLst>
      <p:ext uri="{BB962C8B-B14F-4D97-AF65-F5344CB8AC3E}">
        <p14:creationId xmlns:p14="http://schemas.microsoft.com/office/powerpoint/2010/main" val="1279461745"/>
      </p:ext>
    </p:extLst>
  </p:cSld>
  <p:clrMapOvr>
    <a:masterClrMapping/>
  </p:clrMapOvr>
  <mc:AlternateContent xmlns:mc="http://schemas.openxmlformats.org/markup-compatibility/2006" xmlns:p14="http://schemas.microsoft.com/office/powerpoint/2010/main">
    <mc:Choice Requires="p14">
      <p:transition spd="med" p14:dur="700" advTm="359">
        <p:fade/>
      </p:transition>
    </mc:Choice>
    <mc:Fallback xmlns="">
      <p:transition spd="med" advTm="359">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41715" y="188640"/>
            <a:ext cx="4325684" cy="163121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TAF</a:t>
            </a:r>
          </a:p>
          <a:p>
            <a:pPr algn="ctr"/>
            <a:r>
              <a:rPr lang="en-US" sz="2000" b="1" dirty="0" smtClean="0">
                <a:ln w="13462">
                  <a:solidFill>
                    <a:schemeClr val="bg1"/>
                  </a:solidFill>
                  <a:prstDash val="solid"/>
                </a:ln>
                <a:solidFill>
                  <a:schemeClr val="accent1"/>
                </a:solidFill>
                <a:effectLst>
                  <a:outerShdw dist="38100" dir="2700000" algn="bl" rotWithShape="0">
                    <a:schemeClr val="accent5"/>
                  </a:outerShdw>
                </a:effectLst>
              </a:rPr>
              <a:t>Axial </a:t>
            </a:r>
            <a:r>
              <a:rPr lang="en-US" sz="2000" b="1" dirty="0">
                <a:ln w="13462">
                  <a:solidFill>
                    <a:schemeClr val="bg1"/>
                  </a:solidFill>
                  <a:prstDash val="solid"/>
                </a:ln>
                <a:solidFill>
                  <a:schemeClr val="accent1"/>
                </a:solidFill>
                <a:effectLst>
                  <a:outerShdw dist="38100" dir="2700000" algn="bl" rotWithShape="0">
                    <a:schemeClr val="accent5"/>
                  </a:outerShdw>
                </a:effectLst>
              </a:rPr>
              <a:t>Fans</a:t>
            </a:r>
            <a:r>
              <a:rPr lang="tr-TR" sz="2000" dirty="0"/>
              <a:t/>
            </a:r>
            <a:br>
              <a:rPr lang="tr-TR" sz="2000" dirty="0"/>
            </a:b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sp>
        <p:nvSpPr>
          <p:cNvPr id="12" name="Dikdörtgen 11"/>
          <p:cNvSpPr/>
          <p:nvPr/>
        </p:nvSpPr>
        <p:spPr>
          <a:xfrm>
            <a:off x="4450701" y="620688"/>
            <a:ext cx="4457469" cy="4801314"/>
          </a:xfrm>
          <a:prstGeom prst="rect">
            <a:avLst/>
          </a:prstGeom>
        </p:spPr>
        <p:txBody>
          <a:bodyPr wrap="square">
            <a:spAutoFit/>
          </a:bodyPr>
          <a:lstStyle/>
          <a:p>
            <a:pPr marL="285750" indent="-285750">
              <a:buFont typeface="Arial" panose="020B0604020202020204" pitchFamily="34" charset="0"/>
              <a:buChar char="•"/>
            </a:pPr>
            <a:r>
              <a:rPr lang="en-US" i="1" dirty="0"/>
              <a:t>• The product has an adjustable fiber reinforced polyamide propeller design.</a:t>
            </a:r>
            <a:br>
              <a:rPr lang="en-US" i="1" dirty="0"/>
            </a:br>
            <a:r>
              <a:rPr lang="en-US" i="1" dirty="0"/>
              <a:t>• An aluminum propeller option is available.</a:t>
            </a:r>
            <a:br>
              <a:rPr lang="en-US" i="1" dirty="0"/>
            </a:br>
            <a:r>
              <a:rPr lang="en-US" i="1" dirty="0"/>
              <a:t>• With electrostatic powder coating, resistant </a:t>
            </a:r>
            <a:r>
              <a:rPr lang="en-US" i="1" dirty="0" smtClean="0"/>
              <a:t>to</a:t>
            </a:r>
            <a:r>
              <a:rPr lang="tr-TR" i="1" dirty="0" smtClean="0"/>
              <a:t> </a:t>
            </a:r>
            <a:r>
              <a:rPr lang="en-US" i="1" dirty="0" smtClean="0"/>
              <a:t>corrosion</a:t>
            </a:r>
            <a:r>
              <a:rPr lang="en-US" i="1" dirty="0"/>
              <a:t>.</a:t>
            </a:r>
            <a:br>
              <a:rPr lang="en-US" i="1" dirty="0"/>
            </a:br>
            <a:r>
              <a:rPr lang="en-US" i="1" dirty="0"/>
              <a:t>• All products operate at a voltage of 380 V.</a:t>
            </a:r>
            <a:br>
              <a:rPr lang="en-US" i="1" dirty="0"/>
            </a:br>
            <a:r>
              <a:rPr lang="en-US" i="1" dirty="0"/>
              <a:t>• Possibility to make a bidirectional and </a:t>
            </a:r>
            <a:r>
              <a:rPr lang="en-US" i="1" dirty="0" smtClean="0"/>
              <a:t>two-speed</a:t>
            </a:r>
            <a:r>
              <a:rPr lang="tr-TR" i="1" dirty="0" smtClean="0"/>
              <a:t> </a:t>
            </a:r>
            <a:r>
              <a:rPr lang="en-US" i="1" dirty="0" smtClean="0"/>
              <a:t>model</a:t>
            </a:r>
            <a:r>
              <a:rPr lang="en-US" i="1" dirty="0"/>
              <a:t>.</a:t>
            </a:r>
            <a:br>
              <a:rPr lang="en-US" i="1" dirty="0"/>
            </a:br>
            <a:r>
              <a:rPr lang="en-US" i="1" dirty="0"/>
              <a:t>• Suitable for drive with frequency inverter.</a:t>
            </a:r>
            <a:br>
              <a:rPr lang="en-US" i="1" dirty="0"/>
            </a:br>
            <a:r>
              <a:rPr lang="en-US" i="1" dirty="0"/>
              <a:t>• Motor protection class IP55, possibility to </a:t>
            </a:r>
            <a:r>
              <a:rPr lang="en-US" i="1" dirty="0" smtClean="0"/>
              <a:t>choose</a:t>
            </a:r>
            <a:r>
              <a:rPr lang="tr-TR" i="1" dirty="0" smtClean="0"/>
              <a:t> </a:t>
            </a:r>
            <a:r>
              <a:rPr lang="en-US" i="1" dirty="0" smtClean="0"/>
              <a:t>with </a:t>
            </a:r>
            <a:r>
              <a:rPr lang="en-US" i="1" dirty="0"/>
              <a:t>efficiency class IE1, IE2,IE3.</a:t>
            </a:r>
            <a:br>
              <a:rPr lang="en-US" i="1" dirty="0"/>
            </a:br>
            <a:r>
              <a:rPr lang="en-US" i="1" dirty="0"/>
              <a:t>• Design: suitable for installation in air ducts.</a:t>
            </a:r>
            <a:br>
              <a:rPr lang="en-US" i="1" dirty="0"/>
            </a:br>
            <a:r>
              <a:rPr lang="en-US" i="1" dirty="0"/>
              <a:t>• Operating temperature: +55C.</a:t>
            </a:r>
            <a:br>
              <a:rPr lang="en-US" i="1" dirty="0"/>
            </a:br>
            <a:r>
              <a:rPr lang="en-US" i="1" dirty="0"/>
              <a:t>• Has a Certificate of Fire Resistance.</a:t>
            </a:r>
            <a:endParaRPr lang="en-US" sz="1400" i="1" dirty="0"/>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27" y="3516227"/>
            <a:ext cx="1613791" cy="1896549"/>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127" y="3596266"/>
            <a:ext cx="2386738" cy="1619404"/>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566" y="1485870"/>
            <a:ext cx="1807530" cy="1877333"/>
          </a:xfrm>
          <a:prstGeom prst="rect">
            <a:avLst/>
          </a:prstGeom>
        </p:spPr>
      </p:pic>
    </p:spTree>
    <p:extLst>
      <p:ext uri="{BB962C8B-B14F-4D97-AF65-F5344CB8AC3E}">
        <p14:creationId xmlns:p14="http://schemas.microsoft.com/office/powerpoint/2010/main" val="12594070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41715" y="188640"/>
            <a:ext cx="4325684" cy="163121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Product</a:t>
            </a:r>
          </a:p>
          <a:p>
            <a:pPr algn="ctr"/>
            <a:r>
              <a:rPr lang="tr-TR" sz="2000" b="1" dirty="0" smtClean="0">
                <a:ln w="13462">
                  <a:solidFill>
                    <a:schemeClr val="bg1"/>
                  </a:solidFill>
                  <a:prstDash val="solid"/>
                </a:ln>
                <a:solidFill>
                  <a:schemeClr val="accent1"/>
                </a:solidFill>
                <a:effectLst>
                  <a:outerShdw dist="38100" dir="2700000" algn="bl" rotWithShape="0">
                    <a:schemeClr val="accent5"/>
                  </a:outerShdw>
                </a:effectLst>
              </a:rPr>
              <a:t>TBF</a:t>
            </a:r>
          </a:p>
          <a:p>
            <a:pPr algn="ctr"/>
            <a:r>
              <a:rPr lang="en-US" sz="2000" b="1" dirty="0" smtClean="0">
                <a:ln w="13462">
                  <a:solidFill>
                    <a:schemeClr val="bg1"/>
                  </a:solidFill>
                  <a:prstDash val="solid"/>
                </a:ln>
                <a:solidFill>
                  <a:schemeClr val="accent1"/>
                </a:solidFill>
                <a:effectLst>
                  <a:outerShdw dist="38100" dir="2700000" algn="bl" rotWithShape="0">
                    <a:schemeClr val="accent5"/>
                  </a:outerShdw>
                </a:effectLst>
              </a:rPr>
              <a:t>Bathroom </a:t>
            </a:r>
            <a:r>
              <a:rPr lang="en-US" sz="2000" b="1" dirty="0">
                <a:ln w="13462">
                  <a:solidFill>
                    <a:schemeClr val="bg1"/>
                  </a:solidFill>
                  <a:prstDash val="solid"/>
                </a:ln>
                <a:solidFill>
                  <a:schemeClr val="accent1"/>
                </a:solidFill>
                <a:effectLst>
                  <a:outerShdw dist="38100" dir="2700000" algn="bl" rotWithShape="0">
                    <a:schemeClr val="accent5"/>
                  </a:outerShdw>
                </a:effectLst>
              </a:rPr>
              <a:t>Fans</a:t>
            </a:r>
            <a:r>
              <a:rPr lang="tr-TR" sz="2000" dirty="0"/>
              <a:t/>
            </a:r>
            <a:br>
              <a:rPr lang="tr-TR" sz="2000" dirty="0"/>
            </a:br>
            <a:endParaRPr lang="tr-TR" sz="2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sp>
        <p:nvSpPr>
          <p:cNvPr id="12" name="Dikdörtgen 11"/>
          <p:cNvSpPr/>
          <p:nvPr/>
        </p:nvSpPr>
        <p:spPr>
          <a:xfrm>
            <a:off x="4450701" y="1124744"/>
            <a:ext cx="4457469" cy="2585323"/>
          </a:xfrm>
          <a:prstGeom prst="rect">
            <a:avLst/>
          </a:prstGeom>
        </p:spPr>
        <p:txBody>
          <a:bodyPr wrap="square">
            <a:spAutoFit/>
          </a:bodyPr>
          <a:lstStyle/>
          <a:p>
            <a:r>
              <a:rPr lang="en-US" i="1" dirty="0"/>
              <a:t>• The product is made entirely of ABS plastic.</a:t>
            </a:r>
            <a:br>
              <a:rPr lang="en-US" i="1" dirty="0"/>
            </a:br>
            <a:r>
              <a:rPr lang="en-US" i="1" dirty="0"/>
              <a:t>• All products operate at 230V.</a:t>
            </a:r>
            <a:br>
              <a:rPr lang="en-US" i="1" dirty="0"/>
            </a:br>
            <a:r>
              <a:rPr lang="en-US" i="1" dirty="0"/>
              <a:t>• The motor has a heat protected ball bearing and</a:t>
            </a:r>
            <a:br>
              <a:rPr lang="en-US" i="1" dirty="0"/>
            </a:br>
            <a:r>
              <a:rPr lang="en-US" i="1" dirty="0"/>
              <a:t>has a long service life.</a:t>
            </a:r>
            <a:br>
              <a:rPr lang="en-US" i="1" dirty="0"/>
            </a:br>
            <a:r>
              <a:rPr lang="en-US" i="1" dirty="0"/>
              <a:t>• Motor protection class IPX4.</a:t>
            </a:r>
            <a:br>
              <a:rPr lang="en-US" i="1" dirty="0"/>
            </a:br>
            <a:r>
              <a:rPr lang="en-US" i="1" dirty="0"/>
              <a:t>• Usage: suitable for wall and ceiling mounting.</a:t>
            </a:r>
            <a:br>
              <a:rPr lang="en-US" i="1" dirty="0"/>
            </a:br>
            <a:r>
              <a:rPr lang="en-US" i="1" dirty="0"/>
              <a:t>• Low-noise design.</a:t>
            </a:r>
            <a:endParaRPr lang="en-US" sz="1400" i="1" dirty="0"/>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877232"/>
            <a:ext cx="6915150" cy="3619500"/>
          </a:xfrm>
          <a:prstGeom prst="rect">
            <a:avLst/>
          </a:prstGeom>
        </p:spPr>
      </p:pic>
    </p:spTree>
    <p:extLst>
      <p:ext uri="{BB962C8B-B14F-4D97-AF65-F5344CB8AC3E}">
        <p14:creationId xmlns:p14="http://schemas.microsoft.com/office/powerpoint/2010/main" val="38644754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1043608" y="34887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467543" y="41706"/>
            <a:ext cx="4339631"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4" name="Dikdörtgen 3"/>
          <p:cNvSpPr/>
          <p:nvPr/>
        </p:nvSpPr>
        <p:spPr>
          <a:xfrm>
            <a:off x="1" y="647496"/>
            <a:ext cx="5076056" cy="461665"/>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JET FAN PROJECTS</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pic>
        <p:nvPicPr>
          <p:cNvPr id="15" name="Resim 14"/>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61823" y="5900514"/>
            <a:ext cx="2541662" cy="957486"/>
          </a:xfrm>
          <a:prstGeom prst="rect">
            <a:avLst/>
          </a:prstGeom>
        </p:spPr>
      </p:pic>
      <p:pic>
        <p:nvPicPr>
          <p:cNvPr id="16" name="Resim 15"/>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084820"/>
            <a:ext cx="5057921" cy="4961615"/>
          </a:xfrm>
          <a:prstGeom prst="rect">
            <a:avLst/>
          </a:prstGeom>
        </p:spPr>
      </p:pic>
      <p:sp>
        <p:nvSpPr>
          <p:cNvPr id="12" name="Dikdörtgen 11"/>
          <p:cNvSpPr/>
          <p:nvPr/>
        </p:nvSpPr>
        <p:spPr>
          <a:xfrm>
            <a:off x="5529327" y="1120564"/>
            <a:ext cx="3507169" cy="174377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rotWithShape="1">
          <a:blip r:embed="rId4" cstate="print">
            <a:extLst>
              <a:ext uri="{28A0092B-C50C-407E-A947-70E740481C1C}">
                <a14:useLocalDpi xmlns:a14="http://schemas.microsoft.com/office/drawing/2010/main" val="0"/>
              </a:ext>
            </a:extLst>
          </a:blip>
          <a:srcRect t="16996" b="18182"/>
          <a:stretch/>
        </p:blipFill>
        <p:spPr>
          <a:xfrm>
            <a:off x="5788232" y="1205800"/>
            <a:ext cx="2888224" cy="1631297"/>
          </a:xfrm>
          <a:prstGeom prst="rect">
            <a:avLst/>
          </a:prstGeom>
        </p:spPr>
      </p:pic>
      <p:sp>
        <p:nvSpPr>
          <p:cNvPr id="21" name="Dikdörtgen 20"/>
          <p:cNvSpPr/>
          <p:nvPr/>
        </p:nvSpPr>
        <p:spPr>
          <a:xfrm>
            <a:off x="5529327" y="4061489"/>
            <a:ext cx="3507169" cy="174377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2" name="Resim 21"/>
          <p:cNvPicPr>
            <a:picLocks noChangeAspect="1"/>
          </p:cNvPicPr>
          <p:nvPr/>
        </p:nvPicPr>
        <p:blipFill rotWithShape="1">
          <a:blip r:embed="rId5">
            <a:extLst>
              <a:ext uri="{28A0092B-C50C-407E-A947-70E740481C1C}">
                <a14:useLocalDpi xmlns:a14="http://schemas.microsoft.com/office/drawing/2010/main" val="0"/>
              </a:ext>
            </a:extLst>
          </a:blip>
          <a:srcRect t="27214" b="29885"/>
          <a:stretch/>
        </p:blipFill>
        <p:spPr>
          <a:xfrm>
            <a:off x="5607496" y="4221088"/>
            <a:ext cx="3356992" cy="1440160"/>
          </a:xfrm>
          <a:prstGeom prst="rect">
            <a:avLst/>
          </a:prstGeom>
        </p:spPr>
      </p:pic>
      <p:sp>
        <p:nvSpPr>
          <p:cNvPr id="23" name="Dikdörtgen 22"/>
          <p:cNvSpPr/>
          <p:nvPr/>
        </p:nvSpPr>
        <p:spPr>
          <a:xfrm>
            <a:off x="5529327" y="2972852"/>
            <a:ext cx="3507169" cy="938719"/>
          </a:xfrm>
          <a:prstGeom prst="rect">
            <a:avLst/>
          </a:prstGeom>
        </p:spPr>
        <p:txBody>
          <a:bodyPr wrap="square">
            <a:spAutoFit/>
          </a:bodyPr>
          <a:lstStyle/>
          <a:p>
            <a:pPr algn="ctr"/>
            <a:r>
              <a:rPr lang="en-US" sz="1100" b="1" dirty="0">
                <a:solidFill>
                  <a:srgbClr val="00B050"/>
                </a:solidFill>
              </a:rPr>
              <a:t>JET </a:t>
            </a:r>
            <a:r>
              <a:rPr lang="en-US" sz="1100" b="1" dirty="0" smtClean="0">
                <a:solidFill>
                  <a:srgbClr val="00B050"/>
                </a:solidFill>
              </a:rPr>
              <a:t>FAN</a:t>
            </a:r>
            <a:endParaRPr lang="tr-TR" sz="1100" b="1" dirty="0" smtClean="0">
              <a:solidFill>
                <a:srgbClr val="00B050"/>
              </a:solidFill>
            </a:endParaRPr>
          </a:p>
          <a:p>
            <a:pPr algn="ctr"/>
            <a:r>
              <a:rPr lang="tr-TR" sz="1100" b="1" dirty="0">
                <a:solidFill>
                  <a:srgbClr val="00B050"/>
                </a:solidFill>
              </a:rPr>
              <a:t>AXIAL JET FAN</a:t>
            </a:r>
            <a:endParaRPr lang="tr-TR" sz="1100" b="1" dirty="0" smtClean="0">
              <a:solidFill>
                <a:srgbClr val="00B050"/>
              </a:solidFill>
            </a:endParaRPr>
          </a:p>
          <a:p>
            <a:pPr algn="ctr"/>
            <a:r>
              <a:rPr lang="tr-TR" sz="1100" b="1" dirty="0">
                <a:solidFill>
                  <a:srgbClr val="00B050"/>
                </a:solidFill>
              </a:rPr>
              <a:t>AXIAL SMOKE EXHAUST </a:t>
            </a:r>
            <a:r>
              <a:rPr lang="tr-TR" sz="1100" b="1" dirty="0" smtClean="0">
                <a:solidFill>
                  <a:srgbClr val="00B050"/>
                </a:solidFill>
              </a:rPr>
              <a:t>FAN</a:t>
            </a:r>
          </a:p>
          <a:p>
            <a:pPr algn="ctr"/>
            <a:r>
              <a:rPr lang="en-US" sz="1100" b="1" dirty="0">
                <a:solidFill>
                  <a:srgbClr val="00B050"/>
                </a:solidFill>
              </a:rPr>
              <a:t>ROOF TYPE SMOKE EXHAUST </a:t>
            </a:r>
            <a:r>
              <a:rPr lang="en-US" sz="1100" b="1" dirty="0" smtClean="0">
                <a:solidFill>
                  <a:srgbClr val="00B050"/>
                </a:solidFill>
              </a:rPr>
              <a:t>FAN</a:t>
            </a:r>
            <a:endParaRPr lang="tr-TR" sz="1100" b="1" dirty="0" smtClean="0">
              <a:solidFill>
                <a:srgbClr val="00B050"/>
              </a:solidFill>
            </a:endParaRPr>
          </a:p>
          <a:p>
            <a:pPr algn="ctr"/>
            <a:r>
              <a:rPr lang="tr-TR" sz="1100" b="1" dirty="0">
                <a:solidFill>
                  <a:srgbClr val="00B050"/>
                </a:solidFill>
              </a:rPr>
              <a:t>DUCT TYPE CIRCULAR RADIAL FAN</a:t>
            </a:r>
          </a:p>
        </p:txBody>
      </p:sp>
    </p:spTree>
    <p:extLst>
      <p:ext uri="{BB962C8B-B14F-4D97-AF65-F5344CB8AC3E}">
        <p14:creationId xmlns:p14="http://schemas.microsoft.com/office/powerpoint/2010/main" val="43253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1043608" y="34887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1043608" y="41706"/>
            <a:ext cx="4699671"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4" name="Dikdörtgen 3"/>
          <p:cNvSpPr/>
          <p:nvPr/>
        </p:nvSpPr>
        <p:spPr>
          <a:xfrm>
            <a:off x="1547663" y="647496"/>
            <a:ext cx="3528393" cy="461665"/>
          </a:xfrm>
          <a:prstGeom prst="rect">
            <a:avLst/>
          </a:prstGeom>
        </p:spPr>
        <p:txBody>
          <a:bodyPr wrap="square">
            <a:spAutoFit/>
          </a:bodyPr>
          <a:lstStyle/>
          <a:p>
            <a:pPr algn="ctr"/>
            <a:r>
              <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rPr>
              <a:t>LAMINAR FLOW </a:t>
            </a: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UNIT</a:t>
            </a:r>
            <a:r>
              <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rPr>
              <a:t>S</a:t>
            </a:r>
          </a:p>
        </p:txBody>
      </p:sp>
      <p:pic>
        <p:nvPicPr>
          <p:cNvPr id="15" name="Resim 14"/>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61823" y="5900514"/>
            <a:ext cx="2541662" cy="957486"/>
          </a:xfrm>
          <a:prstGeom prst="rect">
            <a:avLst/>
          </a:prstGeom>
        </p:spPr>
      </p:pic>
      <p:pic>
        <p:nvPicPr>
          <p:cNvPr id="16" name="Resim 15"/>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sp>
        <p:nvSpPr>
          <p:cNvPr id="21" name="Dikdörtgen 20"/>
          <p:cNvSpPr/>
          <p:nvPr/>
        </p:nvSpPr>
        <p:spPr>
          <a:xfrm>
            <a:off x="6559422" y="3545078"/>
            <a:ext cx="2477074" cy="206903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441" y="3606303"/>
            <a:ext cx="1982937" cy="1982937"/>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49" y="1844824"/>
            <a:ext cx="6148771" cy="3966388"/>
          </a:xfrm>
          <a:prstGeom prst="rect">
            <a:avLst/>
          </a:prstGeom>
        </p:spPr>
      </p:pic>
      <p:sp>
        <p:nvSpPr>
          <p:cNvPr id="17" name="Dikdörtgen 16"/>
          <p:cNvSpPr/>
          <p:nvPr/>
        </p:nvSpPr>
        <p:spPr>
          <a:xfrm>
            <a:off x="6521131" y="1189642"/>
            <a:ext cx="2477074" cy="206903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8" name="Resim 17"/>
          <p:cNvPicPr>
            <a:picLocks noChangeAspect="1"/>
          </p:cNvPicPr>
          <p:nvPr/>
        </p:nvPicPr>
        <p:blipFill rotWithShape="1">
          <a:blip r:embed="rId5" cstate="print">
            <a:extLst>
              <a:ext uri="{28A0092B-C50C-407E-A947-70E740481C1C}">
                <a14:useLocalDpi xmlns:a14="http://schemas.microsoft.com/office/drawing/2010/main" val="0"/>
              </a:ext>
            </a:extLst>
          </a:blip>
          <a:srcRect l="20863" t="2750" r="4325" b="3801"/>
          <a:stretch/>
        </p:blipFill>
        <p:spPr>
          <a:xfrm>
            <a:off x="6802441" y="1322736"/>
            <a:ext cx="1861333" cy="1743775"/>
          </a:xfrm>
          <a:prstGeom prst="rect">
            <a:avLst/>
          </a:prstGeom>
        </p:spPr>
      </p:pic>
      <p:sp>
        <p:nvSpPr>
          <p:cNvPr id="19" name="Dikdörtgen 18"/>
          <p:cNvSpPr/>
          <p:nvPr/>
        </p:nvSpPr>
        <p:spPr>
          <a:xfrm>
            <a:off x="295049" y="1124744"/>
            <a:ext cx="6080287" cy="600164"/>
          </a:xfrm>
          <a:prstGeom prst="rect">
            <a:avLst/>
          </a:prstGeom>
        </p:spPr>
        <p:txBody>
          <a:bodyPr wrap="square">
            <a:spAutoFit/>
          </a:bodyPr>
          <a:lstStyle/>
          <a:p>
            <a:pPr algn="ctr"/>
            <a:r>
              <a:rPr lang="en-US" sz="1100" b="1" dirty="0" smtClean="0">
                <a:solidFill>
                  <a:srgbClr val="00B050"/>
                </a:solidFill>
              </a:rPr>
              <a:t>USUALLY USED IN OPERATING ROOMS. PROTECTING THE PATIENT,OPERATION TEAM AND</a:t>
            </a:r>
            <a:r>
              <a:rPr lang="ru-RU" sz="1100" b="1" dirty="0" smtClean="0">
                <a:solidFill>
                  <a:srgbClr val="00B050"/>
                </a:solidFill>
              </a:rPr>
              <a:t> </a:t>
            </a:r>
            <a:r>
              <a:rPr lang="en-US" sz="1100" b="1" dirty="0" smtClean="0">
                <a:solidFill>
                  <a:srgbClr val="00B050"/>
                </a:solidFill>
              </a:rPr>
              <a:t>OPERATING TOOLS AROUND. THESE UNITS SWEEPS THE AIR WITH A LOW-TURBULENCE LINEAR FLOW IN ORDER TO CLEAN THE AIR FROM PARTICLES.</a:t>
            </a:r>
            <a:endParaRPr lang="tr-TR" sz="1100" b="1" dirty="0">
              <a:solidFill>
                <a:srgbClr val="00B050"/>
              </a:solidFill>
            </a:endParaRPr>
          </a:p>
        </p:txBody>
      </p:sp>
    </p:spTree>
    <p:extLst>
      <p:ext uri="{BB962C8B-B14F-4D97-AF65-F5344CB8AC3E}">
        <p14:creationId xmlns:p14="http://schemas.microsoft.com/office/powerpoint/2010/main" val="3547595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5" y="0"/>
            <a:ext cx="9144000" cy="6858000"/>
          </a:xfrm>
          <a:prstGeom prst="rect">
            <a:avLst/>
          </a:prstGeom>
        </p:spPr>
      </p:pic>
      <p:sp>
        <p:nvSpPr>
          <p:cNvPr id="10" name="Dikdörtgen 9"/>
          <p:cNvSpPr/>
          <p:nvPr/>
        </p:nvSpPr>
        <p:spPr>
          <a:xfrm>
            <a:off x="-180527" y="188640"/>
            <a:ext cx="4464496"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3"/>
          <a:stretch>
            <a:fillRect/>
          </a:stretch>
        </p:blipFill>
        <p:spPr>
          <a:xfrm>
            <a:off x="288032" y="1022330"/>
            <a:ext cx="4211960" cy="2160409"/>
          </a:xfrm>
          <a:prstGeom prst="rect">
            <a:avLst/>
          </a:prstGeom>
        </p:spPr>
      </p:pic>
      <p:pic>
        <p:nvPicPr>
          <p:cNvPr id="6" name="Resim 5"/>
          <p:cNvPicPr>
            <a:picLocks noChangeAspect="1"/>
          </p:cNvPicPr>
          <p:nvPr/>
        </p:nvPicPr>
        <p:blipFill>
          <a:blip r:embed="rId4"/>
          <a:stretch>
            <a:fillRect/>
          </a:stretch>
        </p:blipFill>
        <p:spPr>
          <a:xfrm>
            <a:off x="2105880" y="3314588"/>
            <a:ext cx="4788223" cy="2591222"/>
          </a:xfrm>
          <a:prstGeom prst="rect">
            <a:avLst/>
          </a:prstGeom>
        </p:spPr>
      </p:pic>
      <p:pic>
        <p:nvPicPr>
          <p:cNvPr id="8" name="Resim 7"/>
          <p:cNvPicPr>
            <a:picLocks noChangeAspect="1"/>
          </p:cNvPicPr>
          <p:nvPr/>
        </p:nvPicPr>
        <p:blipFill>
          <a:blip r:embed="rId5"/>
          <a:stretch>
            <a:fillRect/>
          </a:stretch>
        </p:blipFill>
        <p:spPr>
          <a:xfrm>
            <a:off x="4932040" y="988049"/>
            <a:ext cx="3951630" cy="2194689"/>
          </a:xfrm>
          <a:prstGeom prst="rect">
            <a:avLst/>
          </a:prstGeom>
        </p:spPr>
      </p:pic>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9661"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7396" y="5983213"/>
            <a:ext cx="875295" cy="792088"/>
          </a:xfrm>
          <a:prstGeom prst="rect">
            <a:avLst/>
          </a:prstGeom>
        </p:spPr>
      </p:pic>
    </p:spTree>
    <p:extLst>
      <p:ext uri="{BB962C8B-B14F-4D97-AF65-F5344CB8AC3E}">
        <p14:creationId xmlns:p14="http://schemas.microsoft.com/office/powerpoint/2010/main" val="1236887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180528" y="145041"/>
            <a:ext cx="4608512"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3"/>
          <a:stretch>
            <a:fillRect/>
          </a:stretch>
        </p:blipFill>
        <p:spPr>
          <a:xfrm>
            <a:off x="554471" y="1301190"/>
            <a:ext cx="8035057" cy="3874184"/>
          </a:xfrm>
          <a:prstGeom prst="rect">
            <a:avLst/>
          </a:prstGeom>
        </p:spPr>
      </p:pic>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68144" y="5827301"/>
            <a:ext cx="2541662" cy="957486"/>
          </a:xfrm>
          <a:prstGeom prst="rect">
            <a:avLst/>
          </a:prstGeom>
        </p:spPr>
      </p:pic>
      <p:pic>
        <p:nvPicPr>
          <p:cNvPr id="8" name="Resim 7"/>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151880" y="5973227"/>
            <a:ext cx="875295" cy="792088"/>
          </a:xfrm>
          <a:prstGeom prst="rect">
            <a:avLst/>
          </a:prstGeom>
        </p:spPr>
      </p:pic>
    </p:spTree>
    <p:extLst>
      <p:ext uri="{BB962C8B-B14F-4D97-AF65-F5344CB8AC3E}">
        <p14:creationId xmlns:p14="http://schemas.microsoft.com/office/powerpoint/2010/main" val="30437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108520" y="129357"/>
            <a:ext cx="4392488"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3"/>
          <a:stretch>
            <a:fillRect/>
          </a:stretch>
        </p:blipFill>
        <p:spPr>
          <a:xfrm>
            <a:off x="321548" y="978366"/>
            <a:ext cx="4122288" cy="2610905"/>
          </a:xfrm>
          <a:prstGeom prst="rect">
            <a:avLst/>
          </a:prstGeom>
        </p:spPr>
      </p:pic>
      <p:pic>
        <p:nvPicPr>
          <p:cNvPr id="6" name="Resim 5"/>
          <p:cNvPicPr>
            <a:picLocks noChangeAspect="1"/>
          </p:cNvPicPr>
          <p:nvPr/>
        </p:nvPicPr>
        <p:blipFill>
          <a:blip r:embed="rId4"/>
          <a:stretch>
            <a:fillRect/>
          </a:stretch>
        </p:blipFill>
        <p:spPr>
          <a:xfrm>
            <a:off x="2554148" y="3692601"/>
            <a:ext cx="4035703" cy="2184671"/>
          </a:xfrm>
          <a:prstGeom prst="rect">
            <a:avLst/>
          </a:prstGeom>
        </p:spPr>
      </p:pic>
      <p:pic>
        <p:nvPicPr>
          <p:cNvPr id="8" name="Resim 7"/>
          <p:cNvPicPr>
            <a:picLocks noChangeAspect="1"/>
          </p:cNvPicPr>
          <p:nvPr/>
        </p:nvPicPr>
        <p:blipFill rotWithShape="1">
          <a:blip r:embed="rId5"/>
          <a:srcRect l="23504"/>
          <a:stretch/>
        </p:blipFill>
        <p:spPr>
          <a:xfrm>
            <a:off x="4572000" y="978366"/>
            <a:ext cx="4288998" cy="2610905"/>
          </a:xfrm>
          <a:prstGeom prst="rect">
            <a:avLst/>
          </a:prstGeom>
        </p:spPr>
      </p:pic>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14872" y="5846312"/>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189791" y="5988181"/>
            <a:ext cx="875295" cy="792088"/>
          </a:xfrm>
          <a:prstGeom prst="rect">
            <a:avLst/>
          </a:prstGeom>
        </p:spPr>
      </p:pic>
    </p:spTree>
    <p:extLst>
      <p:ext uri="{BB962C8B-B14F-4D97-AF65-F5344CB8AC3E}">
        <p14:creationId xmlns:p14="http://schemas.microsoft.com/office/powerpoint/2010/main" val="2021693247"/>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180528" y="136522"/>
            <a:ext cx="4464496"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3"/>
          <a:stretch>
            <a:fillRect/>
          </a:stretch>
        </p:blipFill>
        <p:spPr>
          <a:xfrm>
            <a:off x="683568" y="1703702"/>
            <a:ext cx="4287550" cy="2800739"/>
          </a:xfrm>
          <a:prstGeom prst="rect">
            <a:avLst/>
          </a:prstGeom>
        </p:spPr>
      </p:pic>
      <p:pic>
        <p:nvPicPr>
          <p:cNvPr id="6" name="Resim 5"/>
          <p:cNvPicPr>
            <a:picLocks noChangeAspect="1"/>
          </p:cNvPicPr>
          <p:nvPr/>
        </p:nvPicPr>
        <p:blipFill>
          <a:blip r:embed="rId4"/>
          <a:stretch>
            <a:fillRect/>
          </a:stretch>
        </p:blipFill>
        <p:spPr>
          <a:xfrm>
            <a:off x="5307383" y="896526"/>
            <a:ext cx="3226669" cy="4692714"/>
          </a:xfrm>
          <a:prstGeom prst="rect">
            <a:avLst/>
          </a:prstGeom>
        </p:spPr>
      </p:pic>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72014" y="5787342"/>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88757" y="6033053"/>
            <a:ext cx="875295" cy="792088"/>
          </a:xfrm>
          <a:prstGeom prst="rect">
            <a:avLst/>
          </a:prstGeom>
        </p:spPr>
      </p:pic>
    </p:spTree>
    <p:extLst>
      <p:ext uri="{BB962C8B-B14F-4D97-AF65-F5344CB8AC3E}">
        <p14:creationId xmlns:p14="http://schemas.microsoft.com/office/powerpoint/2010/main" val="41503674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5" y="0"/>
            <a:ext cx="9144000" cy="6858000"/>
          </a:xfrm>
          <a:prstGeom prst="rect">
            <a:avLst/>
          </a:prstGeom>
        </p:spPr>
      </p:pic>
      <p:sp>
        <p:nvSpPr>
          <p:cNvPr id="10" name="Dikdörtgen 9"/>
          <p:cNvSpPr/>
          <p:nvPr/>
        </p:nvSpPr>
        <p:spPr>
          <a:xfrm>
            <a:off x="-180528" y="188640"/>
            <a:ext cx="4536505"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3"/>
          <a:stretch>
            <a:fillRect/>
          </a:stretch>
        </p:blipFill>
        <p:spPr>
          <a:xfrm>
            <a:off x="3995936" y="1735333"/>
            <a:ext cx="4405685" cy="3577616"/>
          </a:xfrm>
          <a:prstGeom prst="rect">
            <a:avLst/>
          </a:prstGeom>
        </p:spPr>
      </p:pic>
      <p:pic>
        <p:nvPicPr>
          <p:cNvPr id="6" name="Resim 5"/>
          <p:cNvPicPr>
            <a:picLocks noChangeAspect="1"/>
          </p:cNvPicPr>
          <p:nvPr/>
        </p:nvPicPr>
        <p:blipFill>
          <a:blip r:embed="rId4"/>
          <a:stretch>
            <a:fillRect/>
          </a:stretch>
        </p:blipFill>
        <p:spPr>
          <a:xfrm>
            <a:off x="789011" y="896526"/>
            <a:ext cx="2819092" cy="2486829"/>
          </a:xfrm>
          <a:prstGeom prst="rect">
            <a:avLst/>
          </a:prstGeom>
        </p:spPr>
      </p:pic>
      <p:pic>
        <p:nvPicPr>
          <p:cNvPr id="8" name="Resim 7"/>
          <p:cNvPicPr>
            <a:picLocks noChangeAspect="1"/>
          </p:cNvPicPr>
          <p:nvPr/>
        </p:nvPicPr>
        <p:blipFill>
          <a:blip r:embed="rId5"/>
          <a:stretch>
            <a:fillRect/>
          </a:stretch>
        </p:blipFill>
        <p:spPr>
          <a:xfrm>
            <a:off x="782736" y="3524141"/>
            <a:ext cx="2831641" cy="2491150"/>
          </a:xfrm>
          <a:prstGeom prst="rect">
            <a:avLst/>
          </a:prstGeom>
        </p:spPr>
      </p:pic>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59959" y="5794803"/>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60360" y="5928427"/>
            <a:ext cx="875295" cy="792088"/>
          </a:xfrm>
          <a:prstGeom prst="rect">
            <a:avLst/>
          </a:prstGeom>
        </p:spPr>
      </p:pic>
    </p:spTree>
    <p:extLst>
      <p:ext uri="{BB962C8B-B14F-4D97-AF65-F5344CB8AC3E}">
        <p14:creationId xmlns:p14="http://schemas.microsoft.com/office/powerpoint/2010/main" val="29027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176791" y="122534"/>
            <a:ext cx="4464496"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3"/>
          <a:stretch>
            <a:fillRect/>
          </a:stretch>
        </p:blipFill>
        <p:spPr>
          <a:xfrm>
            <a:off x="4568906" y="896526"/>
            <a:ext cx="2504103" cy="2460466"/>
          </a:xfrm>
          <a:prstGeom prst="rect">
            <a:avLst/>
          </a:prstGeom>
        </p:spPr>
      </p:pic>
      <p:pic>
        <p:nvPicPr>
          <p:cNvPr id="6" name="Resim 5"/>
          <p:cNvPicPr>
            <a:picLocks noChangeAspect="1"/>
          </p:cNvPicPr>
          <p:nvPr/>
        </p:nvPicPr>
        <p:blipFill>
          <a:blip r:embed="rId4"/>
          <a:stretch>
            <a:fillRect/>
          </a:stretch>
        </p:blipFill>
        <p:spPr>
          <a:xfrm>
            <a:off x="284937" y="908736"/>
            <a:ext cx="4002768" cy="4869919"/>
          </a:xfrm>
          <a:prstGeom prst="rect">
            <a:avLst/>
          </a:prstGeom>
        </p:spPr>
      </p:pic>
      <p:pic>
        <p:nvPicPr>
          <p:cNvPr id="8" name="Resim 7"/>
          <p:cNvPicPr>
            <a:picLocks noChangeAspect="1"/>
          </p:cNvPicPr>
          <p:nvPr/>
        </p:nvPicPr>
        <p:blipFill>
          <a:blip r:embed="rId5"/>
          <a:stretch>
            <a:fillRect/>
          </a:stretch>
        </p:blipFill>
        <p:spPr>
          <a:xfrm>
            <a:off x="6084168" y="3470462"/>
            <a:ext cx="2468496" cy="2298965"/>
          </a:xfrm>
          <a:prstGeom prst="rect">
            <a:avLst/>
          </a:prstGeom>
        </p:spPr>
      </p:pic>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88706" y="5839433"/>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85715" y="5946270"/>
            <a:ext cx="875295" cy="792088"/>
          </a:xfrm>
          <a:prstGeom prst="rect">
            <a:avLst/>
          </a:prstGeom>
        </p:spPr>
      </p:pic>
    </p:spTree>
    <p:extLst>
      <p:ext uri="{BB962C8B-B14F-4D97-AF65-F5344CB8AC3E}">
        <p14:creationId xmlns:p14="http://schemas.microsoft.com/office/powerpoint/2010/main" val="54322859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85"/>
            <a:ext cx="9144000" cy="6851354"/>
          </a:xfrm>
          <a:prstGeom prst="rect">
            <a:avLst/>
          </a:prstGeom>
        </p:spPr>
      </p:pic>
      <p:sp>
        <p:nvSpPr>
          <p:cNvPr id="9" name="Dikdörtgen 8"/>
          <p:cNvSpPr/>
          <p:nvPr/>
        </p:nvSpPr>
        <p:spPr>
          <a:xfrm>
            <a:off x="0" y="127006"/>
            <a:ext cx="6084168"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tr-TR" sz="4000" b="1" dirty="0" err="1" smtClean="0">
                <a:ln w="13462">
                  <a:solidFill>
                    <a:schemeClr val="bg1"/>
                  </a:solidFill>
                  <a:prstDash val="solid"/>
                </a:ln>
                <a:solidFill>
                  <a:srgbClr val="00B050"/>
                </a:solidFill>
                <a:effectLst>
                  <a:outerShdw dist="38100" dir="2700000" algn="bl" rotWithShape="0">
                    <a:schemeClr val="accent5"/>
                  </a:outerShdw>
                </a:effectLst>
              </a:rPr>
              <a:t>Istanbul</a:t>
            </a:r>
            <a:r>
              <a:rPr lang="tr-TR"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Factory</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11" name="Resim 10"/>
          <p:cNvPicPr>
            <a:picLocks noChangeAspect="1"/>
          </p:cNvPicPr>
          <p:nvPr/>
        </p:nvPicPr>
        <p:blipFill>
          <a:blip r:embed="rId3"/>
          <a:stretch>
            <a:fillRect/>
          </a:stretch>
        </p:blipFill>
        <p:spPr>
          <a:xfrm>
            <a:off x="539552" y="920185"/>
            <a:ext cx="2590596" cy="1276266"/>
          </a:xfrm>
          <a:prstGeom prst="rect">
            <a:avLst/>
          </a:prstGeom>
        </p:spPr>
      </p:pic>
      <p:sp>
        <p:nvSpPr>
          <p:cNvPr id="13" name="Alt Başlık 2"/>
          <p:cNvSpPr txBox="1">
            <a:spLocks/>
          </p:cNvSpPr>
          <p:nvPr/>
        </p:nvSpPr>
        <p:spPr>
          <a:xfrm>
            <a:off x="3347864" y="908720"/>
            <a:ext cx="5729929" cy="1224135"/>
          </a:xfrm>
          <a:prstGeom prst="rect">
            <a:avLst/>
          </a:prstGeom>
        </p:spPr>
        <p:txBody>
          <a:bodyPr>
            <a:noAutofit/>
          </a:bodyPr>
          <a:lstStyle>
            <a:defPPr>
              <a:defRPr lang="tr-TR"/>
            </a:defPPr>
            <a:lvl1pPr marR="31115" indent="0">
              <a:spcBef>
                <a:spcPts val="400"/>
              </a:spcBef>
              <a:spcAft>
                <a:spcPts val="0"/>
              </a:spcAft>
              <a:buClr>
                <a:schemeClr val="accent1"/>
              </a:buClr>
              <a:buSzPct val="68000"/>
              <a:buFont typeface="Wingdings 3"/>
              <a:buNone/>
              <a:defRPr kumimoji="0" sz="2200">
                <a:ln w="0">
                  <a:solidFill>
                    <a:prstClr val="black"/>
                  </a:solidFill>
                </a:ln>
                <a:solidFill>
                  <a:schemeClr val="accent2"/>
                </a:solidFill>
              </a:defRPr>
            </a:lvl1pPr>
            <a:lvl2pPr marL="621792" indent="-228600">
              <a:spcBef>
                <a:spcPts val="324"/>
              </a:spcBef>
              <a:buClr>
                <a:schemeClr val="accent1"/>
              </a:buClr>
              <a:buFont typeface="Verdana"/>
              <a:buChar char="◦"/>
              <a:defRPr kumimoji="0" sz="2300"/>
            </a:lvl2pPr>
            <a:lvl3pPr marL="859536" indent="-228600">
              <a:spcBef>
                <a:spcPts val="350"/>
              </a:spcBef>
              <a:buClr>
                <a:schemeClr val="accent2"/>
              </a:buClr>
              <a:buSzPct val="100000"/>
              <a:buFont typeface="Wingdings 2"/>
              <a:buChar char=""/>
              <a:defRPr kumimoji="0" sz="2100"/>
            </a:lvl3pPr>
            <a:lvl4pPr marL="1143000" indent="-228600">
              <a:spcBef>
                <a:spcPts val="350"/>
              </a:spcBef>
              <a:buClr>
                <a:schemeClr val="accent2"/>
              </a:buClr>
              <a:buFont typeface="Wingdings 2"/>
              <a:buChar char=""/>
              <a:defRPr kumimoji="0" sz="1900"/>
            </a:lvl4pPr>
            <a:lvl5pPr marL="1371600" indent="-228600">
              <a:spcBef>
                <a:spcPts val="350"/>
              </a:spcBef>
              <a:buClr>
                <a:schemeClr val="accent2"/>
              </a:buClr>
              <a:buFont typeface="Wingdings 2"/>
              <a:buChar char=""/>
              <a:defRPr kumimoji="0"/>
            </a:lvl5pPr>
            <a:lvl6pPr marL="1600200" indent="-228600">
              <a:spcBef>
                <a:spcPts val="350"/>
              </a:spcBef>
              <a:buClr>
                <a:schemeClr val="accent3"/>
              </a:buClr>
              <a:buFont typeface="Wingdings 2"/>
              <a:buChar char=""/>
              <a:defRPr kumimoji="0"/>
            </a:lvl6pPr>
            <a:lvl7pPr marL="1828800" indent="-228600">
              <a:spcBef>
                <a:spcPts val="350"/>
              </a:spcBef>
              <a:buClr>
                <a:schemeClr val="accent3"/>
              </a:buClr>
              <a:buFont typeface="Wingdings 2"/>
              <a:buChar char=""/>
              <a:defRPr kumimoji="0" sz="1600"/>
            </a:lvl7pPr>
            <a:lvl8pPr marL="2057400" indent="-228600">
              <a:spcBef>
                <a:spcPts val="350"/>
              </a:spcBef>
              <a:buClr>
                <a:schemeClr val="accent3"/>
              </a:buClr>
              <a:buFont typeface="Wingdings 2"/>
              <a:buChar char=""/>
              <a:defRPr kumimoji="0" sz="1600"/>
            </a:lvl8pPr>
            <a:lvl9pPr marL="2286000" indent="-228600">
              <a:spcBef>
                <a:spcPts val="350"/>
              </a:spcBef>
              <a:buClr>
                <a:schemeClr val="accent3"/>
              </a:buClr>
              <a:buFont typeface="Wingdings 2"/>
              <a:buChar char=""/>
              <a:defRPr kumimoji="0" sz="1600" baseline="0"/>
            </a:lvl9pPr>
          </a:lstStyle>
          <a:p>
            <a:pPr algn="just"/>
            <a:r>
              <a:rPr lang="tr-TR" sz="1800" dirty="0" err="1"/>
              <a:t>We</a:t>
            </a:r>
            <a:r>
              <a:rPr lang="tr-TR" sz="1800" dirty="0"/>
              <a:t> </a:t>
            </a:r>
            <a:r>
              <a:rPr lang="tr-TR" sz="1800" dirty="0" err="1"/>
              <a:t>continue</a:t>
            </a:r>
            <a:r>
              <a:rPr lang="tr-TR" sz="1800" dirty="0"/>
              <a:t> </a:t>
            </a:r>
            <a:r>
              <a:rPr lang="tr-TR" sz="1800" dirty="0" err="1"/>
              <a:t>to</a:t>
            </a:r>
            <a:r>
              <a:rPr lang="tr-TR" sz="1800" dirty="0"/>
              <a:t> </a:t>
            </a:r>
            <a:r>
              <a:rPr lang="tr-TR" sz="1800" dirty="0" err="1"/>
              <a:t>produce</a:t>
            </a:r>
            <a:r>
              <a:rPr lang="tr-TR" sz="1800" dirty="0"/>
              <a:t> </a:t>
            </a:r>
            <a:r>
              <a:rPr lang="tr-TR" sz="1800" dirty="0" err="1"/>
              <a:t>with</a:t>
            </a:r>
            <a:r>
              <a:rPr lang="tr-TR" sz="1800" dirty="0"/>
              <a:t> </a:t>
            </a:r>
            <a:r>
              <a:rPr lang="tr-TR" sz="1800" dirty="0" err="1"/>
              <a:t>our</a:t>
            </a:r>
            <a:r>
              <a:rPr lang="tr-TR" sz="1800" dirty="0"/>
              <a:t> </a:t>
            </a:r>
            <a:r>
              <a:rPr lang="tr-TR" sz="1800" dirty="0" err="1"/>
              <a:t>professional</a:t>
            </a:r>
            <a:r>
              <a:rPr lang="tr-TR" sz="1800" dirty="0"/>
              <a:t> </a:t>
            </a:r>
            <a:r>
              <a:rPr lang="tr-TR" sz="1800" dirty="0" err="1"/>
              <a:t>production</a:t>
            </a:r>
            <a:r>
              <a:rPr lang="tr-TR" sz="1800" dirty="0"/>
              <a:t> </a:t>
            </a:r>
            <a:r>
              <a:rPr lang="tr-TR" sz="1800" dirty="0" err="1"/>
              <a:t>staff</a:t>
            </a:r>
            <a:r>
              <a:rPr lang="tr-TR" sz="1800" dirty="0"/>
              <a:t> </a:t>
            </a:r>
            <a:r>
              <a:rPr lang="tr-TR" sz="1800" dirty="0" err="1"/>
              <a:t>and</a:t>
            </a:r>
            <a:r>
              <a:rPr lang="tr-TR" sz="1800" dirty="0"/>
              <a:t> </a:t>
            </a:r>
            <a:r>
              <a:rPr lang="tr-TR" sz="1800" dirty="0" err="1"/>
              <a:t>state</a:t>
            </a:r>
            <a:r>
              <a:rPr lang="tr-TR" sz="1800" dirty="0"/>
              <a:t>-of-</a:t>
            </a:r>
            <a:r>
              <a:rPr lang="tr-TR" sz="1800" dirty="0" err="1"/>
              <a:t>the</a:t>
            </a:r>
            <a:r>
              <a:rPr lang="tr-TR" sz="1800" dirty="0"/>
              <a:t>-art </a:t>
            </a:r>
            <a:r>
              <a:rPr lang="tr-TR" sz="1800" dirty="0" err="1"/>
              <a:t>machinery</a:t>
            </a:r>
            <a:r>
              <a:rPr lang="tr-TR" sz="1800" dirty="0"/>
              <a:t> in </a:t>
            </a:r>
            <a:r>
              <a:rPr lang="tr-TR" sz="1800" dirty="0" err="1"/>
              <a:t>our</a:t>
            </a:r>
            <a:r>
              <a:rPr lang="tr-TR" sz="1800" dirty="0"/>
              <a:t> </a:t>
            </a:r>
            <a:r>
              <a:rPr lang="tr-TR" sz="1800" dirty="0" err="1"/>
              <a:t>new</a:t>
            </a:r>
            <a:r>
              <a:rPr lang="tr-TR" sz="1800" dirty="0"/>
              <a:t> </a:t>
            </a:r>
            <a:r>
              <a:rPr lang="tr-TR" sz="1800" dirty="0" err="1"/>
              <a:t>production</a:t>
            </a:r>
            <a:r>
              <a:rPr lang="tr-TR" sz="1800" dirty="0"/>
              <a:t> site </a:t>
            </a:r>
            <a:r>
              <a:rPr lang="tr-TR" sz="1800" dirty="0" err="1"/>
              <a:t>with</a:t>
            </a:r>
            <a:r>
              <a:rPr lang="tr-TR" sz="1800" dirty="0"/>
              <a:t> a </a:t>
            </a:r>
            <a:r>
              <a:rPr lang="tr-TR" sz="1800" dirty="0" err="1"/>
              <a:t>closed</a:t>
            </a:r>
            <a:r>
              <a:rPr lang="tr-TR" sz="1800" dirty="0"/>
              <a:t> </a:t>
            </a:r>
            <a:r>
              <a:rPr lang="tr-TR" sz="1800" dirty="0" err="1"/>
              <a:t>production</a:t>
            </a:r>
            <a:r>
              <a:rPr lang="tr-TR" sz="1800" dirty="0"/>
              <a:t> </a:t>
            </a:r>
            <a:r>
              <a:rPr lang="tr-TR" sz="1800" dirty="0" err="1"/>
              <a:t>area</a:t>
            </a:r>
            <a:r>
              <a:rPr lang="tr-TR" sz="1800" dirty="0"/>
              <a:t> of </a:t>
            </a:r>
            <a:r>
              <a:rPr lang="tr-TR" sz="1800" dirty="0" smtClean="0"/>
              <a:t>​​4.750m</a:t>
            </a:r>
            <a:r>
              <a:rPr lang="tr-TR" sz="1800" baseline="30000" dirty="0" smtClean="0"/>
              <a:t>2</a:t>
            </a:r>
            <a:r>
              <a:rPr lang="tr-TR" sz="1800" dirty="0" smtClean="0"/>
              <a:t> </a:t>
            </a:r>
            <a:r>
              <a:rPr lang="tr-TR" sz="1800" dirty="0"/>
              <a:t>in </a:t>
            </a:r>
            <a:r>
              <a:rPr lang="tr-TR" sz="1800" dirty="0" err="1"/>
              <a:t>the</a:t>
            </a:r>
            <a:r>
              <a:rPr lang="tr-TR" sz="1800" dirty="0"/>
              <a:t> </a:t>
            </a:r>
            <a:r>
              <a:rPr lang="tr-TR" sz="1800" dirty="0" err="1"/>
              <a:t>Istanbul</a:t>
            </a:r>
            <a:r>
              <a:rPr lang="tr-TR" sz="1800" dirty="0"/>
              <a:t> </a:t>
            </a:r>
            <a:r>
              <a:rPr lang="tr-TR" sz="1800" dirty="0" err="1"/>
              <a:t>Chemical</a:t>
            </a:r>
            <a:r>
              <a:rPr lang="tr-TR" sz="1800" dirty="0"/>
              <a:t> </a:t>
            </a:r>
            <a:r>
              <a:rPr lang="tr-TR" sz="1800" dirty="0" err="1"/>
              <a:t>Organized</a:t>
            </a:r>
            <a:r>
              <a:rPr lang="tr-TR" sz="1800" dirty="0"/>
              <a:t> </a:t>
            </a:r>
            <a:r>
              <a:rPr lang="tr-TR" sz="1800" dirty="0" err="1"/>
              <a:t>Industrial</a:t>
            </a:r>
            <a:r>
              <a:rPr lang="tr-TR" sz="1800" dirty="0"/>
              <a:t> </a:t>
            </a:r>
            <a:r>
              <a:rPr lang="tr-TR" sz="1800" dirty="0" err="1"/>
              <a:t>Zone</a:t>
            </a:r>
            <a:r>
              <a:rPr lang="tr-TR" sz="1800" dirty="0"/>
              <a:t>, as </a:t>
            </a:r>
            <a:r>
              <a:rPr lang="tr-TR" sz="1800" dirty="0" err="1"/>
              <a:t>well</a:t>
            </a:r>
            <a:r>
              <a:rPr lang="tr-TR" sz="1800" dirty="0"/>
              <a:t> as in </a:t>
            </a:r>
            <a:r>
              <a:rPr lang="tr-TR" sz="1800" dirty="0" err="1"/>
              <a:t>our</a:t>
            </a:r>
            <a:r>
              <a:rPr lang="tr-TR" sz="1800" dirty="0"/>
              <a:t> </a:t>
            </a:r>
            <a:r>
              <a:rPr lang="tr-TR" sz="1800" dirty="0" err="1"/>
              <a:t>new</a:t>
            </a:r>
            <a:r>
              <a:rPr lang="tr-TR" sz="1800" dirty="0"/>
              <a:t> </a:t>
            </a:r>
            <a:r>
              <a:rPr lang="tr-TR" sz="1800" dirty="0" err="1"/>
              <a:t>factory</a:t>
            </a:r>
            <a:r>
              <a:rPr lang="tr-TR" sz="1800" dirty="0"/>
              <a:t> </a:t>
            </a:r>
            <a:r>
              <a:rPr lang="tr-TR" sz="1800" dirty="0" err="1"/>
              <a:t>with</a:t>
            </a:r>
            <a:r>
              <a:rPr lang="tr-TR" sz="1800" dirty="0"/>
              <a:t> an </a:t>
            </a:r>
            <a:r>
              <a:rPr lang="tr-TR" sz="1800" dirty="0" err="1"/>
              <a:t>open</a:t>
            </a:r>
            <a:r>
              <a:rPr lang="tr-TR" sz="1800" dirty="0"/>
              <a:t> </a:t>
            </a:r>
            <a:r>
              <a:rPr lang="tr-TR" sz="1800" dirty="0" err="1"/>
              <a:t>area</a:t>
            </a:r>
            <a:r>
              <a:rPr lang="tr-TR" sz="1800" dirty="0"/>
              <a:t> of ​​1.200m</a:t>
            </a:r>
            <a:r>
              <a:rPr lang="tr-TR" sz="1800" baseline="30000" dirty="0"/>
              <a:t>2</a:t>
            </a:r>
            <a:r>
              <a:rPr lang="tr-TR" sz="1800" dirty="0"/>
              <a:t> </a:t>
            </a:r>
            <a:r>
              <a:rPr lang="tr-TR" sz="1800" dirty="0" err="1"/>
              <a:t>and</a:t>
            </a:r>
            <a:r>
              <a:rPr lang="tr-TR" sz="1800" dirty="0"/>
              <a:t> an </a:t>
            </a:r>
            <a:r>
              <a:rPr lang="tr-TR" sz="1800" dirty="0" err="1"/>
              <a:t>office</a:t>
            </a:r>
            <a:r>
              <a:rPr lang="tr-TR" sz="1800" dirty="0"/>
              <a:t> </a:t>
            </a:r>
            <a:r>
              <a:rPr lang="tr-TR" sz="1800" dirty="0" err="1"/>
              <a:t>area</a:t>
            </a:r>
            <a:r>
              <a:rPr lang="tr-TR" sz="1800" dirty="0"/>
              <a:t> of ​​500m</a:t>
            </a:r>
            <a:r>
              <a:rPr lang="tr-TR" sz="1800" baseline="30000" dirty="0"/>
              <a:t>2</a:t>
            </a:r>
            <a:endParaRPr lang="tr-TR" sz="1200" baseline="30000" dirty="0">
              <a:solidFill>
                <a:schemeClr val="tx1">
                  <a:lumMod val="50000"/>
                  <a:lumOff val="50000"/>
                </a:schemeClr>
              </a:solidFill>
            </a:endParaRPr>
          </a:p>
        </p:txBody>
      </p:sp>
      <p:pic>
        <p:nvPicPr>
          <p:cNvPr id="14" name="Picture 5" descr="1s.jpg"/>
          <p:cNvPicPr>
            <a:picLocks noChangeAspect="1"/>
          </p:cNvPicPr>
          <p:nvPr/>
        </p:nvPicPr>
        <p:blipFill rotWithShape="1">
          <a:blip r:embed="rId4" cstate="email">
            <a:clrChange>
              <a:clrFrom>
                <a:srgbClr val="808080"/>
              </a:clrFrom>
              <a:clrTo>
                <a:srgbClr val="808080">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a:ext>
            </a:extLst>
          </a:blip>
          <a:srcRect l="9414" t="608" r="58611" b="50000"/>
          <a:stretch/>
        </p:blipFill>
        <p:spPr>
          <a:xfrm>
            <a:off x="6372200" y="3075584"/>
            <a:ext cx="2705594" cy="2830027"/>
          </a:xfrm>
          <a:prstGeom prst="rect">
            <a:avLst/>
          </a:prstGeom>
        </p:spPr>
      </p:pic>
      <p:pic>
        <p:nvPicPr>
          <p:cNvPr id="15" name="Resim 14"/>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68884" y="5937458"/>
            <a:ext cx="2541662" cy="957486"/>
          </a:xfrm>
          <a:prstGeom prst="rect">
            <a:avLst/>
          </a:prstGeom>
        </p:spPr>
      </p:pic>
      <p:pic>
        <p:nvPicPr>
          <p:cNvPr id="16" name="Resim 15"/>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68705" y="6048747"/>
            <a:ext cx="875295" cy="792088"/>
          </a:xfrm>
          <a:prstGeom prst="rect">
            <a:avLst/>
          </a:prstGeom>
        </p:spPr>
      </p:pic>
      <p:pic>
        <p:nvPicPr>
          <p:cNvPr id="2" name="Resi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665" y="2650419"/>
            <a:ext cx="4672407" cy="3256815"/>
          </a:xfrm>
          <a:prstGeom prst="rect">
            <a:avLst/>
          </a:prstGeom>
        </p:spPr>
      </p:pic>
    </p:spTree>
    <p:extLst>
      <p:ext uri="{BB962C8B-B14F-4D97-AF65-F5344CB8AC3E}">
        <p14:creationId xmlns:p14="http://schemas.microsoft.com/office/powerpoint/2010/main" val="42550225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2535" y="188640"/>
            <a:ext cx="4608512"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3"/>
          <a:stretch>
            <a:fillRect/>
          </a:stretch>
        </p:blipFill>
        <p:spPr>
          <a:xfrm>
            <a:off x="251521" y="1988840"/>
            <a:ext cx="2808312" cy="3672408"/>
          </a:xfrm>
          <a:prstGeom prst="rect">
            <a:avLst/>
          </a:prstGeom>
        </p:spPr>
      </p:pic>
      <p:pic>
        <p:nvPicPr>
          <p:cNvPr id="6" name="Resim 5"/>
          <p:cNvPicPr>
            <a:picLocks noChangeAspect="1"/>
          </p:cNvPicPr>
          <p:nvPr/>
        </p:nvPicPr>
        <p:blipFill>
          <a:blip r:embed="rId4"/>
          <a:stretch>
            <a:fillRect/>
          </a:stretch>
        </p:blipFill>
        <p:spPr>
          <a:xfrm>
            <a:off x="3115889" y="874839"/>
            <a:ext cx="2836512" cy="3672408"/>
          </a:xfrm>
          <a:prstGeom prst="rect">
            <a:avLst/>
          </a:prstGeom>
        </p:spPr>
      </p:pic>
      <p:pic>
        <p:nvPicPr>
          <p:cNvPr id="8" name="Resim 7"/>
          <p:cNvPicPr>
            <a:picLocks noChangeAspect="1"/>
          </p:cNvPicPr>
          <p:nvPr/>
        </p:nvPicPr>
        <p:blipFill>
          <a:blip r:embed="rId5"/>
          <a:stretch>
            <a:fillRect/>
          </a:stretch>
        </p:blipFill>
        <p:spPr>
          <a:xfrm>
            <a:off x="6008458" y="1988840"/>
            <a:ext cx="2865313" cy="3625300"/>
          </a:xfrm>
          <a:prstGeom prst="rect">
            <a:avLst/>
          </a:prstGeom>
        </p:spPr>
      </p:pic>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900514"/>
            <a:ext cx="2541662" cy="95748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68705" y="5911671"/>
            <a:ext cx="875295" cy="792088"/>
          </a:xfrm>
          <a:prstGeom prst="rect">
            <a:avLst/>
          </a:prstGeom>
        </p:spPr>
      </p:pic>
    </p:spTree>
    <p:extLst>
      <p:ext uri="{BB962C8B-B14F-4D97-AF65-F5344CB8AC3E}">
        <p14:creationId xmlns:p14="http://schemas.microsoft.com/office/powerpoint/2010/main" val="19099176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540568" y="153168"/>
            <a:ext cx="5328591"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ESP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92016" y="896526"/>
            <a:ext cx="3048000" cy="4980746"/>
          </a:xfrm>
          <a:prstGeom prst="rect">
            <a:avLst/>
          </a:prstGeom>
        </p:spPr>
      </p:pic>
      <p:pic>
        <p:nvPicPr>
          <p:cNvPr id="6" name="Resim 5"/>
          <p:cNvPicPr>
            <a:picLocks noChangeAspect="1"/>
          </p:cNvPicPr>
          <p:nvPr/>
        </p:nvPicPr>
        <p:blipFill rotWithShape="1">
          <a:blip r:embed="rId4">
            <a:extLst>
              <a:ext uri="{28A0092B-C50C-407E-A947-70E740481C1C}">
                <a14:useLocalDpi xmlns:a14="http://schemas.microsoft.com/office/drawing/2010/main" val="0"/>
              </a:ext>
            </a:extLst>
          </a:blip>
          <a:srcRect l="61880" t="85639"/>
          <a:stretch/>
        </p:blipFill>
        <p:spPr>
          <a:xfrm>
            <a:off x="5805637" y="5912135"/>
            <a:ext cx="2541662" cy="957486"/>
          </a:xfrm>
          <a:prstGeom prst="rect">
            <a:avLst/>
          </a:prstGeom>
        </p:spPr>
      </p:pic>
      <p:pic>
        <p:nvPicPr>
          <p:cNvPr id="8" name="Resim 7"/>
          <p:cNvPicPr>
            <a:picLocks noChangeAspect="1"/>
          </p:cNvPicPr>
          <p:nvPr/>
        </p:nvPicPr>
        <p:blipFill rotWithShape="1">
          <a:blip r:embed="rId4">
            <a:extLst>
              <a:ext uri="{28A0092B-C50C-407E-A947-70E740481C1C}">
                <a14:useLocalDpi xmlns:a14="http://schemas.microsoft.com/office/drawing/2010/main" val="0"/>
              </a:ext>
            </a:extLst>
          </a:blip>
          <a:srcRect l="72680" t="321" r="14193" b="87799"/>
          <a:stretch/>
        </p:blipFill>
        <p:spPr>
          <a:xfrm>
            <a:off x="8268705" y="6046444"/>
            <a:ext cx="875295" cy="792088"/>
          </a:xfrm>
          <a:prstGeom prst="rect">
            <a:avLst/>
          </a:prstGeom>
        </p:spPr>
      </p:pic>
    </p:spTree>
    <p:extLst>
      <p:ext uri="{BB962C8B-B14F-4D97-AF65-F5344CB8AC3E}">
        <p14:creationId xmlns:p14="http://schemas.microsoft.com/office/powerpoint/2010/main" val="317400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612576" y="125678"/>
            <a:ext cx="5472608"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6" name="Resim 5"/>
          <p:cNvPicPr>
            <a:picLocks noChangeAspect="1"/>
          </p:cNvPicPr>
          <p:nvPr/>
        </p:nvPicPr>
        <p:blipFill>
          <a:blip r:embed="rId3"/>
          <a:stretch>
            <a:fillRect/>
          </a:stretch>
        </p:blipFill>
        <p:spPr>
          <a:xfrm>
            <a:off x="6030202" y="893261"/>
            <a:ext cx="2772118" cy="3617848"/>
          </a:xfrm>
          <a:prstGeom prst="rect">
            <a:avLst/>
          </a:prstGeom>
        </p:spPr>
      </p:pic>
      <p:pic>
        <p:nvPicPr>
          <p:cNvPr id="8" name="Resim 7"/>
          <p:cNvPicPr>
            <a:picLocks noChangeAspect="1"/>
          </p:cNvPicPr>
          <p:nvPr/>
        </p:nvPicPr>
        <p:blipFill>
          <a:blip r:embed="rId4"/>
          <a:stretch>
            <a:fillRect/>
          </a:stretch>
        </p:blipFill>
        <p:spPr>
          <a:xfrm>
            <a:off x="370550" y="893261"/>
            <a:ext cx="2775000" cy="3629482"/>
          </a:xfrm>
          <a:prstGeom prst="rect">
            <a:avLst/>
          </a:prstGeom>
        </p:spPr>
      </p:pic>
      <p:pic>
        <p:nvPicPr>
          <p:cNvPr id="9" name="Resim 8"/>
          <p:cNvPicPr>
            <a:picLocks noChangeAspect="1"/>
          </p:cNvPicPr>
          <p:nvPr/>
        </p:nvPicPr>
        <p:blipFill>
          <a:blip r:embed="rId5"/>
          <a:stretch>
            <a:fillRect/>
          </a:stretch>
        </p:blipFill>
        <p:spPr>
          <a:xfrm>
            <a:off x="2876074" y="1840224"/>
            <a:ext cx="3391851" cy="4021056"/>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69001" y="5900514"/>
            <a:ext cx="2541662" cy="957486"/>
          </a:xfrm>
          <a:prstGeom prst="rect">
            <a:avLst/>
          </a:prstGeom>
        </p:spPr>
      </p:pic>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43920" y="6037109"/>
            <a:ext cx="875295" cy="792088"/>
          </a:xfrm>
          <a:prstGeom prst="rect">
            <a:avLst/>
          </a:prstGeom>
        </p:spPr>
      </p:pic>
    </p:spTree>
    <p:extLst>
      <p:ext uri="{BB962C8B-B14F-4D97-AF65-F5344CB8AC3E}">
        <p14:creationId xmlns:p14="http://schemas.microsoft.com/office/powerpoint/2010/main" val="3811110969"/>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3" y="0"/>
            <a:ext cx="9144000" cy="6858000"/>
          </a:xfrm>
          <a:prstGeom prst="rect">
            <a:avLst/>
          </a:prstGeom>
        </p:spPr>
      </p:pic>
      <p:sp>
        <p:nvSpPr>
          <p:cNvPr id="10" name="Dikdörtgen 9"/>
          <p:cNvSpPr/>
          <p:nvPr/>
        </p:nvSpPr>
        <p:spPr>
          <a:xfrm>
            <a:off x="-632768" y="101837"/>
            <a:ext cx="5400600"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927285"/>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26265" y="5974036"/>
            <a:ext cx="875295" cy="792088"/>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88" y="1196131"/>
            <a:ext cx="4104457" cy="4239344"/>
          </a:xfrm>
          <a:prstGeom prst="rect">
            <a:avLst/>
          </a:prstGeom>
        </p:spPr>
      </p:pic>
      <p:pic>
        <p:nvPicPr>
          <p:cNvPr id="15" name="Resim 14"/>
          <p:cNvPicPr>
            <a:picLocks noChangeAspect="1"/>
          </p:cNvPicPr>
          <p:nvPr/>
        </p:nvPicPr>
        <p:blipFill rotWithShape="1">
          <a:blip r:embed="rId4">
            <a:extLst>
              <a:ext uri="{28A0092B-C50C-407E-A947-70E740481C1C}">
                <a14:useLocalDpi xmlns:a14="http://schemas.microsoft.com/office/drawing/2010/main" val="0"/>
              </a:ext>
            </a:extLst>
          </a:blip>
          <a:srcRect l="19191" r="7880"/>
          <a:stretch/>
        </p:blipFill>
        <p:spPr>
          <a:xfrm>
            <a:off x="4533695" y="1214387"/>
            <a:ext cx="4104457" cy="4221088"/>
          </a:xfrm>
          <a:prstGeom prst="rect">
            <a:avLst/>
          </a:prstGeom>
        </p:spPr>
      </p:pic>
    </p:spTree>
    <p:extLst>
      <p:ext uri="{BB962C8B-B14F-4D97-AF65-F5344CB8AC3E}">
        <p14:creationId xmlns:p14="http://schemas.microsoft.com/office/powerpoint/2010/main" val="133381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632768" y="101837"/>
            <a:ext cx="5400600"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927285"/>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26265" y="5974036"/>
            <a:ext cx="875295" cy="792088"/>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190" y="911560"/>
            <a:ext cx="4355976" cy="2456770"/>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190" y="3470167"/>
            <a:ext cx="4355976" cy="2456771"/>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2341" y="894421"/>
            <a:ext cx="2848407" cy="5050367"/>
          </a:xfrm>
          <a:prstGeom prst="rect">
            <a:avLst/>
          </a:prstGeom>
        </p:spPr>
      </p:pic>
    </p:spTree>
    <p:extLst>
      <p:ext uri="{BB962C8B-B14F-4D97-AF65-F5344CB8AC3E}">
        <p14:creationId xmlns:p14="http://schemas.microsoft.com/office/powerpoint/2010/main" val="743841316"/>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632768" y="101837"/>
            <a:ext cx="5400600"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927285"/>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26265" y="5974036"/>
            <a:ext cx="875295" cy="792088"/>
          </a:xfrm>
          <a:prstGeom prst="rect">
            <a:avLst/>
          </a:prstGeo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6476" y="926288"/>
            <a:ext cx="4572000" cy="2057400"/>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6883" y="3505312"/>
            <a:ext cx="4574636" cy="2053424"/>
          </a:xfrm>
          <a:prstGeom prst="rect">
            <a:avLst/>
          </a:prstGeom>
        </p:spPr>
      </p:pic>
      <p:pic>
        <p:nvPicPr>
          <p:cNvPr id="16" name="Resi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18" y="941049"/>
            <a:ext cx="2321905" cy="4648191"/>
          </a:xfrm>
          <a:prstGeom prst="rect">
            <a:avLst/>
          </a:prstGeom>
        </p:spPr>
      </p:pic>
    </p:spTree>
    <p:extLst>
      <p:ext uri="{BB962C8B-B14F-4D97-AF65-F5344CB8AC3E}">
        <p14:creationId xmlns:p14="http://schemas.microsoft.com/office/powerpoint/2010/main" val="41689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632768" y="101837"/>
            <a:ext cx="5400600"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927285"/>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26265" y="5974036"/>
            <a:ext cx="875295" cy="792088"/>
          </a:xfrm>
          <a:prstGeom prst="rect">
            <a:avLst/>
          </a:prstGeom>
        </p:spPr>
      </p:pic>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10968" b="24254"/>
          <a:stretch/>
        </p:blipFill>
        <p:spPr>
          <a:xfrm>
            <a:off x="323923" y="987822"/>
            <a:ext cx="3312368" cy="4768218"/>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718" y="689794"/>
            <a:ext cx="1944216" cy="4320479"/>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9497" y="1435560"/>
            <a:ext cx="1944216" cy="4320480"/>
          </a:xfrm>
          <a:prstGeom prst="rect">
            <a:avLst/>
          </a:prstGeom>
        </p:spPr>
      </p:pic>
    </p:spTree>
    <p:extLst>
      <p:ext uri="{BB962C8B-B14F-4D97-AF65-F5344CB8AC3E}">
        <p14:creationId xmlns:p14="http://schemas.microsoft.com/office/powerpoint/2010/main" val="1185371454"/>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632768" y="101837"/>
            <a:ext cx="5400600" cy="707886"/>
          </a:xfrm>
          <a:prstGeom prst="rect">
            <a:avLst/>
          </a:prstGeom>
        </p:spPr>
        <p:txBody>
          <a:bodyPr wrap="square">
            <a:spAutoFit/>
          </a:bodyPr>
          <a:lstStyle/>
          <a:p>
            <a:pPr algn="ctr"/>
            <a:r>
              <a:rPr lang="tr-TR" sz="4000" b="1" dirty="0" smtClean="0">
                <a:ln w="13462">
                  <a:solidFill>
                    <a:schemeClr val="bg1"/>
                  </a:solidFill>
                  <a:prstDash val="solid"/>
                </a:ln>
                <a:solidFill>
                  <a:schemeClr val="accent1"/>
                </a:solidFill>
                <a:effectLst>
                  <a:outerShdw dist="38100" dir="2700000" algn="bl" rotWithShape="0">
                    <a:schemeClr val="accent5"/>
                  </a:outerShdw>
                </a:effectLst>
              </a:rPr>
              <a:t>Product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Photos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3"/>
          <a:stretch>
            <a:fillRect/>
          </a:stretch>
        </p:blipFill>
        <p:spPr>
          <a:xfrm>
            <a:off x="224607" y="993405"/>
            <a:ext cx="3685850" cy="3011659"/>
          </a:xfrm>
          <a:prstGeom prst="rect">
            <a:avLst/>
          </a:prstGeom>
        </p:spPr>
      </p:pic>
      <p:pic>
        <p:nvPicPr>
          <p:cNvPr id="6" name="Resim 5"/>
          <p:cNvPicPr>
            <a:picLocks noChangeAspect="1"/>
          </p:cNvPicPr>
          <p:nvPr/>
        </p:nvPicPr>
        <p:blipFill>
          <a:blip r:embed="rId4"/>
          <a:stretch>
            <a:fillRect/>
          </a:stretch>
        </p:blipFill>
        <p:spPr>
          <a:xfrm>
            <a:off x="4206737" y="4101942"/>
            <a:ext cx="4640982" cy="1922565"/>
          </a:xfrm>
          <a:prstGeom prst="rect">
            <a:avLst/>
          </a:prstGeom>
        </p:spPr>
      </p:pic>
      <p:pic>
        <p:nvPicPr>
          <p:cNvPr id="9" name="Resim 8"/>
          <p:cNvPicPr>
            <a:picLocks noChangeAspect="1"/>
          </p:cNvPicPr>
          <p:nvPr/>
        </p:nvPicPr>
        <p:blipFill>
          <a:blip r:embed="rId5"/>
          <a:stretch>
            <a:fillRect/>
          </a:stretch>
        </p:blipFill>
        <p:spPr>
          <a:xfrm>
            <a:off x="224608" y="4101943"/>
            <a:ext cx="3685850" cy="1922566"/>
          </a:xfrm>
          <a:prstGeom prst="rect">
            <a:avLst/>
          </a:prstGeom>
        </p:spPr>
      </p:pic>
      <p:pic>
        <p:nvPicPr>
          <p:cNvPr id="11" name="Resim 10"/>
          <p:cNvPicPr>
            <a:picLocks noChangeAspect="1"/>
          </p:cNvPicPr>
          <p:nvPr/>
        </p:nvPicPr>
        <p:blipFill>
          <a:blip r:embed="rId6"/>
          <a:stretch>
            <a:fillRect/>
          </a:stretch>
        </p:blipFill>
        <p:spPr>
          <a:xfrm>
            <a:off x="4206737" y="988526"/>
            <a:ext cx="4640982" cy="2924662"/>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927285"/>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26265" y="5974036"/>
            <a:ext cx="875295" cy="792088"/>
          </a:xfrm>
          <a:prstGeom prst="rect">
            <a:avLst/>
          </a:prstGeom>
        </p:spPr>
      </p:pic>
    </p:spTree>
    <p:extLst>
      <p:ext uri="{BB962C8B-B14F-4D97-AF65-F5344CB8AC3E}">
        <p14:creationId xmlns:p14="http://schemas.microsoft.com/office/powerpoint/2010/main" val="32608348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8"/>
            <a:ext cx="9171992" cy="6987751"/>
          </a:xfrm>
          <a:prstGeom prst="rect">
            <a:avLst/>
          </a:prstGeom>
        </p:spPr>
      </p:pic>
      <p:sp>
        <p:nvSpPr>
          <p:cNvPr id="10" name="Dikdörtgen 9"/>
          <p:cNvSpPr/>
          <p:nvPr/>
        </p:nvSpPr>
        <p:spPr>
          <a:xfrm>
            <a:off x="-252536" y="3448"/>
            <a:ext cx="5011036"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3" name="Dikdörtgen 2"/>
          <p:cNvSpPr/>
          <p:nvPr/>
        </p:nvSpPr>
        <p:spPr>
          <a:xfrm>
            <a:off x="154706" y="582349"/>
            <a:ext cx="3999892" cy="461665"/>
          </a:xfrm>
          <a:prstGeom prst="rect">
            <a:avLst/>
          </a:prstGeom>
        </p:spPr>
        <p:txBody>
          <a:bodyPr wrap="square">
            <a:spAutoFit/>
          </a:bodyPr>
          <a:lstStyle/>
          <a:p>
            <a:pPr algn="ctr"/>
            <a:r>
              <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rPr>
              <a:t>MAXX ROYAL BODRUM OTEL</a:t>
            </a:r>
          </a:p>
        </p:txBody>
      </p:sp>
      <p:sp>
        <p:nvSpPr>
          <p:cNvPr id="9" name="Dikdörtgen 8"/>
          <p:cNvSpPr/>
          <p:nvPr/>
        </p:nvSpPr>
        <p:spPr>
          <a:xfrm>
            <a:off x="896009" y="2029580"/>
            <a:ext cx="7487951" cy="461665"/>
          </a:xfrm>
          <a:prstGeom prst="rect">
            <a:avLst/>
          </a:prstGeom>
          <a:noFill/>
        </p:spPr>
        <p:txBody>
          <a:bodyPr wrap="square" lIns="91440" tIns="45720" rIns="91440" bIns="45720">
            <a:spAutoFit/>
          </a:bodyPr>
          <a:lstStyle/>
          <a:p>
            <a:pPr marL="171450" indent="-171450">
              <a:buFontTx/>
              <a:buChar char="-"/>
            </a:pPr>
            <a:r>
              <a:rPr lang="tr-TR" sz="1200" b="1" dirty="0" smtClean="0">
                <a:ln w="0"/>
                <a:solidFill>
                  <a:schemeClr val="accent5">
                    <a:lumMod val="75000"/>
                  </a:schemeClr>
                </a:solidFill>
                <a:effectLst>
                  <a:reflection blurRad="6350" stA="53000" endA="300" endPos="35500" dir="5400000" sy="-90000" algn="bl" rotWithShape="0"/>
                </a:effectLst>
              </a:rPr>
              <a:t>2.500 KW</a:t>
            </a:r>
            <a:r>
              <a:rPr lang="sv-SE" sz="1200" b="1" dirty="0" smtClean="0">
                <a:ln w="0"/>
                <a:solidFill>
                  <a:schemeClr val="accent5">
                    <a:lumMod val="75000"/>
                  </a:schemeClr>
                </a:solidFill>
                <a:effectLst>
                  <a:reflection blurRad="6350" stA="53000" endA="300" endPos="35500" dir="5400000" sy="-90000" algn="bl" rotWithShape="0"/>
                </a:effectLst>
              </a:rPr>
              <a:t>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CHILLER     /    </a:t>
            </a:r>
            <a:r>
              <a:rPr lang="tr-TR" sz="1200" b="1" dirty="0" smtClean="0">
                <a:ln w="0"/>
                <a:solidFill>
                  <a:schemeClr val="accent5">
                    <a:lumMod val="75000"/>
                  </a:schemeClr>
                </a:solidFill>
                <a:effectLst>
                  <a:reflection blurRad="6350" stA="53000" endA="300" endPos="35500" dir="5400000" sy="-90000" algn="bl" rotWithShape="0"/>
                </a:effectLst>
              </a:rPr>
              <a:t>3.000 KW </a:t>
            </a:r>
            <a:r>
              <a:rPr lang="tr-TR" sz="1200" b="1" dirty="0" smtClean="0">
                <a:ln w="0"/>
                <a:solidFill>
                  <a:srgbClr val="00B050"/>
                </a:solidFill>
                <a:effectLst>
                  <a:reflection blurRad="6350" stA="53000" endA="300" endPos="35500" dir="5400000" sy="-90000" algn="bl" rotWithShape="0"/>
                </a:effectLst>
              </a:rPr>
              <a:t>- </a:t>
            </a:r>
            <a:r>
              <a:rPr lang="tr-TR" sz="1200" b="1" dirty="0">
                <a:solidFill>
                  <a:srgbClr val="00B050"/>
                </a:solidFill>
              </a:rPr>
              <a:t>COOLING </a:t>
            </a:r>
            <a:r>
              <a:rPr lang="tr-TR" sz="1200" b="1" dirty="0" smtClean="0">
                <a:solidFill>
                  <a:srgbClr val="00B050"/>
                </a:solidFill>
              </a:rPr>
              <a:t>TOWER </a:t>
            </a:r>
            <a:r>
              <a:rPr lang="tr-TR" sz="1200" b="1" dirty="0">
                <a:ln w="0"/>
                <a:solidFill>
                  <a:schemeClr val="accent5">
                    <a:lumMod val="75000"/>
                  </a:schemeClr>
                </a:solidFill>
                <a:effectLst>
                  <a:reflection blurRad="6350" stA="53000" endA="300" endPos="35500" dir="5400000" sy="-90000" algn="bl" rotWithShape="0"/>
                </a:effectLst>
              </a:rPr>
              <a:t>112 PCS </a:t>
            </a:r>
            <a:r>
              <a:rPr lang="tr-TR" sz="1200" b="1" dirty="0" smtClean="0">
                <a:solidFill>
                  <a:srgbClr val="00B050"/>
                </a:solidFill>
              </a:rPr>
              <a:t>AIR HANDLIN UNITS  </a:t>
            </a:r>
            <a:r>
              <a:rPr lang="tr-TR" sz="1200" b="1" dirty="0">
                <a:ln w="0"/>
                <a:solidFill>
                  <a:schemeClr val="accent5">
                    <a:lumMod val="75000"/>
                  </a:schemeClr>
                </a:solidFill>
                <a:effectLst>
                  <a:reflection blurRad="6350" stA="53000" endA="300" endPos="35500" dir="5400000" sy="-90000" algn="bl" rotWithShape="0"/>
                </a:effectLst>
              </a:rPr>
              <a:t>32PCS </a:t>
            </a:r>
            <a:r>
              <a:rPr lang="tr-TR" sz="1200" b="1" dirty="0" smtClean="0">
                <a:solidFill>
                  <a:srgbClr val="00B050"/>
                </a:solidFill>
              </a:rPr>
              <a:t>ECOLOGIC UNIT</a:t>
            </a:r>
            <a:endParaRPr lang="tr-TR" sz="1200" dirty="0" smtClean="0"/>
          </a:p>
          <a:p>
            <a:endParaRPr lang="sv-SE" sz="1200" dirty="0">
              <a:ln w="0"/>
              <a:solidFill>
                <a:srgbClr val="FF0000"/>
              </a:solidFill>
              <a:effectLst>
                <a:reflection blurRad="6350" stA="53000" endA="300" endPos="35500" dir="5400000" sy="-90000" algn="bl" rotWithShape="0"/>
              </a:effectLst>
            </a:endParaRPr>
          </a:p>
        </p:txBody>
      </p:sp>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42298" y="5936800"/>
            <a:ext cx="2541662" cy="957486"/>
          </a:xfrm>
          <a:prstGeom prst="rect">
            <a:avLst/>
          </a:prstGeom>
        </p:spPr>
      </p:pic>
      <p:pic>
        <p:nvPicPr>
          <p:cNvPr id="16" name="Resim 15"/>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82" y="2376190"/>
            <a:ext cx="7918358" cy="3556796"/>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1081726"/>
            <a:ext cx="3626405" cy="852988"/>
          </a:xfrm>
          <a:prstGeom prst="rect">
            <a:avLst/>
          </a:prstGeom>
        </p:spPr>
      </p:pic>
    </p:spTree>
    <p:extLst>
      <p:ext uri="{BB962C8B-B14F-4D97-AF65-F5344CB8AC3E}">
        <p14:creationId xmlns:p14="http://schemas.microsoft.com/office/powerpoint/2010/main" val="2338457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8"/>
            <a:ext cx="9171992" cy="6987751"/>
          </a:xfrm>
          <a:prstGeom prst="rect">
            <a:avLst/>
          </a:prstGeom>
        </p:spPr>
      </p:pic>
      <p:sp>
        <p:nvSpPr>
          <p:cNvPr id="10" name="Dikdörtgen 9"/>
          <p:cNvSpPr/>
          <p:nvPr/>
        </p:nvSpPr>
        <p:spPr>
          <a:xfrm>
            <a:off x="-252536" y="3448"/>
            <a:ext cx="5011036"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3" name="Dikdörtgen 2"/>
          <p:cNvSpPr/>
          <p:nvPr/>
        </p:nvSpPr>
        <p:spPr>
          <a:xfrm>
            <a:off x="154706" y="582349"/>
            <a:ext cx="3999892" cy="830997"/>
          </a:xfrm>
          <a:prstGeom prst="rect">
            <a:avLst/>
          </a:prstGeom>
        </p:spPr>
        <p:txBody>
          <a:bodyPr wrap="square">
            <a:spAutoFit/>
          </a:bodyPr>
          <a:lstStyle/>
          <a:p>
            <a:pPr algn="ctr"/>
            <a:r>
              <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rPr>
              <a:t>POMEGA ENERJİ DEPOLAMA TEKNOLOJİLERİ A.Ş.</a:t>
            </a:r>
          </a:p>
        </p:txBody>
      </p:sp>
      <p:sp>
        <p:nvSpPr>
          <p:cNvPr id="9" name="Dikdörtgen 8"/>
          <p:cNvSpPr/>
          <p:nvPr/>
        </p:nvSpPr>
        <p:spPr>
          <a:xfrm>
            <a:off x="4357903" y="1196752"/>
            <a:ext cx="4606586" cy="2492990"/>
          </a:xfrm>
          <a:prstGeom prst="rect">
            <a:avLst/>
          </a:prstGeom>
          <a:noFill/>
        </p:spPr>
        <p:txBody>
          <a:bodyPr wrap="square" lIns="91440" tIns="45720" rIns="91440" bIns="45720">
            <a:spAutoFit/>
          </a:bodyPr>
          <a:lstStyle/>
          <a:p>
            <a:pPr marL="171450" indent="-171450">
              <a:buFontTx/>
              <a:buChar char="-"/>
            </a:pPr>
            <a:r>
              <a:rPr lang="tr-TR" sz="1200" b="1" dirty="0" smtClean="0">
                <a:ln w="0"/>
                <a:solidFill>
                  <a:schemeClr val="accent5">
                    <a:lumMod val="75000"/>
                  </a:schemeClr>
                </a:solidFill>
                <a:effectLst>
                  <a:reflection blurRad="6350" stA="53000" endA="300" endPos="35500" dir="5400000" sy="-90000" algn="bl" rotWithShape="0"/>
                </a:effectLst>
              </a:rPr>
              <a:t>18</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smtClean="0">
                <a:ln w="0"/>
                <a:solidFill>
                  <a:schemeClr val="accent5">
                    <a:lumMod val="75000"/>
                  </a:schemeClr>
                </a:solidFill>
                <a:effectLst>
                  <a:reflection blurRad="6350" stA="53000" endA="300" endPos="35500" dir="5400000" sy="-90000" algn="bl" rotWithShape="0"/>
                </a:effectLst>
              </a:rPr>
              <a:t>0</a:t>
            </a:r>
            <a:r>
              <a:rPr lang="sv-SE" sz="1200" b="1" dirty="0" smtClean="0">
                <a:ln w="0"/>
                <a:solidFill>
                  <a:schemeClr val="accent5">
                    <a:lumMod val="75000"/>
                  </a:schemeClr>
                </a:solidFill>
                <a:effectLst>
                  <a:reflection blurRad="6350" stA="53000" endA="300" endPos="35500" dir="5400000" sy="-90000" algn="bl" rotWithShape="0"/>
                </a:effectLst>
              </a:rPr>
              <a:t>00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17-13 HRU AHU + AUTOMATION PANEL</a:t>
            </a:r>
          </a:p>
          <a:p>
            <a:pPr marL="171450" indent="-171450">
              <a:buFontTx/>
              <a:buChar char="-"/>
            </a:pPr>
            <a:endParaRPr lang="tr-TR" sz="1200" b="1" dirty="0" smtClean="0">
              <a:solidFill>
                <a:srgbClr val="00B050"/>
              </a:solidFill>
            </a:endParaRPr>
          </a:p>
          <a:p>
            <a:pPr marL="171450" indent="-171450">
              <a:buFontTx/>
              <a:buChar char="-"/>
            </a:pPr>
            <a:r>
              <a:rPr lang="tr-TR" sz="1200" b="1" dirty="0" smtClean="0">
                <a:ln w="0"/>
                <a:solidFill>
                  <a:schemeClr val="accent5">
                    <a:lumMod val="75000"/>
                  </a:schemeClr>
                </a:solidFill>
                <a:effectLst>
                  <a:reflection blurRad="6350" stA="53000" endA="300" endPos="35500" dir="5400000" sy="-90000" algn="bl" rotWithShape="0"/>
                </a:effectLst>
              </a:rPr>
              <a:t>14.0</a:t>
            </a:r>
            <a:r>
              <a:rPr lang="sv-SE" sz="1200" b="1" dirty="0" smtClean="0">
                <a:ln w="0"/>
                <a:solidFill>
                  <a:schemeClr val="accent5">
                    <a:lumMod val="75000"/>
                  </a:schemeClr>
                </a:solidFill>
                <a:effectLst>
                  <a:reflection blurRad="6350" stA="53000" endA="300" endPos="35500" dir="5400000" sy="-90000" algn="bl" rotWithShape="0"/>
                </a:effectLst>
              </a:rPr>
              <a:t>00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smtClean="0">
                <a:ln w="0"/>
                <a:solidFill>
                  <a:srgbClr val="00B050"/>
                </a:solidFill>
                <a:effectLst>
                  <a:reflection blurRad="6350" stA="53000" endA="300" endPos="35500" dir="5400000" sy="-90000" algn="bl" rotWithShape="0"/>
                </a:effectLst>
              </a:rPr>
              <a:t>– TKS 16-13 </a:t>
            </a:r>
            <a:r>
              <a:rPr lang="tr-TR" sz="1200" b="1" dirty="0" smtClean="0">
                <a:solidFill>
                  <a:srgbClr val="00B050"/>
                </a:solidFill>
              </a:rPr>
              <a:t>HRU AHU + AUTOMATION PANEL</a:t>
            </a:r>
          </a:p>
          <a:p>
            <a:pPr marL="171450" indent="-171450">
              <a:buFontTx/>
              <a:buChar char="-"/>
            </a:pPr>
            <a:endParaRPr lang="tr-TR" sz="1200" b="1" dirty="0">
              <a:ln w="0"/>
              <a:solidFill>
                <a:srgbClr val="00B050"/>
              </a:solidFill>
              <a:effectLst>
                <a:reflection blurRad="6350" stA="53000" endA="300" endPos="35500" dir="5400000" sy="-90000" algn="bl" rotWithShape="0"/>
              </a:effectLst>
            </a:endParaRPr>
          </a:p>
          <a:p>
            <a:pPr marL="171450" indent="-171450">
              <a:buFontTx/>
              <a:buChar char="-"/>
            </a:pPr>
            <a:r>
              <a:rPr lang="tr-TR" sz="1200" b="1" dirty="0" smtClean="0">
                <a:ln w="0"/>
                <a:solidFill>
                  <a:schemeClr val="accent5">
                    <a:lumMod val="75000"/>
                  </a:schemeClr>
                </a:solidFill>
                <a:effectLst>
                  <a:reflection blurRad="6350" stA="53000" endA="300" endPos="35500" dir="5400000" sy="-90000" algn="bl" rotWithShape="0"/>
                </a:effectLst>
              </a:rPr>
              <a:t>12.75</a:t>
            </a:r>
            <a:r>
              <a:rPr lang="sv-SE" sz="1200" b="1" dirty="0" smtClean="0">
                <a:ln w="0"/>
                <a:solidFill>
                  <a:schemeClr val="accent5">
                    <a:lumMod val="75000"/>
                  </a:schemeClr>
                </a:solidFill>
                <a:effectLst>
                  <a:reflection blurRad="6350" stA="53000" endA="300" endPos="35500" dir="5400000" sy="-90000" algn="bl" rotWithShape="0"/>
                </a:effectLst>
              </a:rPr>
              <a:t>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smtClean="0">
                <a:ln w="0"/>
                <a:solidFill>
                  <a:srgbClr val="00B050"/>
                </a:solidFill>
                <a:effectLst>
                  <a:reflection blurRad="6350" stA="53000" endA="300" endPos="35500" dir="5400000" sy="-90000" algn="bl" rotWithShape="0"/>
                </a:effectLst>
              </a:rPr>
              <a:t>– TKS 14-13 </a:t>
            </a:r>
            <a:r>
              <a:rPr lang="tr-TR" sz="1200" b="1" dirty="0" smtClean="0">
                <a:solidFill>
                  <a:srgbClr val="00B050"/>
                </a:solidFill>
              </a:rPr>
              <a:t>AHU </a:t>
            </a:r>
            <a:r>
              <a:rPr lang="tr-TR" sz="1200" b="1" dirty="0">
                <a:solidFill>
                  <a:srgbClr val="00B050"/>
                </a:solidFill>
              </a:rPr>
              <a:t>+ </a:t>
            </a:r>
            <a:r>
              <a:rPr lang="tr-TR" sz="1200" b="1" dirty="0" smtClean="0">
                <a:solidFill>
                  <a:srgbClr val="00B050"/>
                </a:solidFill>
              </a:rPr>
              <a:t>AUTOMATION PANEL</a:t>
            </a:r>
          </a:p>
          <a:p>
            <a:pPr marL="171450" indent="-171450">
              <a:buFontTx/>
              <a:buChar char="-"/>
            </a:pPr>
            <a:endParaRPr lang="tr-TR" sz="1200" b="1" dirty="0">
              <a:ln w="0"/>
              <a:solidFill>
                <a:srgbClr val="00B050"/>
              </a:solidFill>
              <a:effectLst>
                <a:reflection blurRad="6350" stA="53000" endA="300" endPos="35500" dir="5400000" sy="-90000" algn="bl" rotWithShape="0"/>
              </a:effectLst>
            </a:endParaRPr>
          </a:p>
          <a:p>
            <a:pPr marL="171450" indent="-171450">
              <a:buFontTx/>
              <a:buChar char="-"/>
            </a:pPr>
            <a:r>
              <a:rPr lang="tr-TR" sz="1200" b="1" dirty="0" smtClean="0">
                <a:ln w="0"/>
                <a:solidFill>
                  <a:schemeClr val="accent5">
                    <a:lumMod val="75000"/>
                  </a:schemeClr>
                </a:solidFill>
                <a:effectLst>
                  <a:reflection blurRad="6350" stA="53000" endA="300" endPos="35500" dir="5400000" sy="-90000" algn="bl" rotWithShape="0"/>
                </a:effectLst>
              </a:rPr>
              <a:t>12.00</a:t>
            </a:r>
            <a:r>
              <a:rPr lang="sv-SE" sz="1200" b="1" dirty="0" smtClean="0">
                <a:ln w="0"/>
                <a:solidFill>
                  <a:schemeClr val="accent5">
                    <a:lumMod val="75000"/>
                  </a:schemeClr>
                </a:solidFill>
                <a:effectLst>
                  <a:reflection blurRad="6350" stA="53000" endA="300" endPos="35500" dir="5400000" sy="-90000" algn="bl" rotWithShape="0"/>
                </a:effectLst>
              </a:rPr>
              <a:t>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a:ln w="0"/>
                <a:solidFill>
                  <a:srgbClr val="00B050"/>
                </a:solidFill>
                <a:effectLst>
                  <a:reflection blurRad="6350" stA="53000" endA="300" endPos="35500" dir="5400000" sy="-90000" algn="bl" rotWithShape="0"/>
                </a:effectLst>
              </a:rPr>
              <a:t>- </a:t>
            </a:r>
            <a:r>
              <a:rPr lang="tr-TR" sz="1200" b="1" dirty="0">
                <a:solidFill>
                  <a:srgbClr val="00B050"/>
                </a:solidFill>
              </a:rPr>
              <a:t>TKS 14-10 </a:t>
            </a:r>
            <a:r>
              <a:rPr lang="tr-TR" sz="1200" b="1" dirty="0" smtClean="0">
                <a:solidFill>
                  <a:srgbClr val="00B050"/>
                </a:solidFill>
              </a:rPr>
              <a:t>HRU AHU + </a:t>
            </a:r>
            <a:r>
              <a:rPr lang="tr-TR" sz="1200" b="1" dirty="0">
                <a:solidFill>
                  <a:srgbClr val="00B050"/>
                </a:solidFill>
              </a:rPr>
              <a:t>AUTOMATION PANEL</a:t>
            </a:r>
            <a:endParaRPr lang="tr-TR" sz="1200" b="1" dirty="0" smtClean="0">
              <a:solidFill>
                <a:srgbClr val="00B050"/>
              </a:solidFill>
            </a:endParaRPr>
          </a:p>
          <a:p>
            <a:endParaRPr lang="tr-TR" sz="1200" b="1" dirty="0">
              <a:solidFill>
                <a:srgbClr val="00B050"/>
              </a:solidFill>
            </a:endParaRPr>
          </a:p>
          <a:p>
            <a:pPr marL="171450" indent="-171450">
              <a:buFontTx/>
              <a:buChar char="-"/>
            </a:pPr>
            <a:r>
              <a:rPr lang="tr-TR" sz="1200" b="1" dirty="0" smtClean="0">
                <a:ln w="0"/>
                <a:solidFill>
                  <a:schemeClr val="accent5">
                    <a:lumMod val="75000"/>
                  </a:schemeClr>
                </a:solidFill>
                <a:effectLst>
                  <a:reflection blurRad="6350" stA="53000" endA="300" endPos="35500" dir="5400000" sy="-90000" algn="bl" rotWithShape="0"/>
                </a:effectLst>
              </a:rPr>
              <a:t>11.30</a:t>
            </a:r>
            <a:r>
              <a:rPr lang="sv-SE" sz="1200" b="1" dirty="0">
                <a:ln w="0"/>
                <a:solidFill>
                  <a:schemeClr val="accent5">
                    <a:lumMod val="75000"/>
                  </a:schemeClr>
                </a:solidFill>
                <a:effectLst>
                  <a:reflection blurRad="6350" stA="53000" endA="300" endPos="35500" dir="5400000" sy="-90000" algn="bl" rotWithShape="0"/>
                </a:effectLst>
              </a:rPr>
              <a:t>0 M3/H </a:t>
            </a:r>
            <a:r>
              <a:rPr lang="tr-TR" sz="1200" b="1" dirty="0">
                <a:ln w="0"/>
                <a:solidFill>
                  <a:srgbClr val="00B050"/>
                </a:solidFill>
                <a:effectLst>
                  <a:reflection blurRad="6350" stA="53000" endA="300" endPos="35500" dir="5400000" sy="-90000" algn="bl" rotWithShape="0"/>
                </a:effectLst>
              </a:rPr>
              <a:t>– TKS 14-10 </a:t>
            </a:r>
            <a:r>
              <a:rPr lang="tr-TR" sz="1200" b="1" dirty="0" smtClean="0">
                <a:solidFill>
                  <a:srgbClr val="00B050"/>
                </a:solidFill>
              </a:rPr>
              <a:t>HRU AHU + AUTOMATION </a:t>
            </a:r>
            <a:r>
              <a:rPr lang="tr-TR" sz="1200" b="1" dirty="0" smtClean="0">
                <a:solidFill>
                  <a:srgbClr val="00B050"/>
                </a:solidFill>
              </a:rPr>
              <a:t>PANEL</a:t>
            </a:r>
          </a:p>
          <a:p>
            <a:pPr marL="171450" indent="-171450">
              <a:buFontTx/>
              <a:buChar char="-"/>
            </a:pPr>
            <a:r>
              <a:rPr lang="tr-TR" sz="1200" b="1" dirty="0" smtClean="0">
                <a:solidFill>
                  <a:srgbClr val="00B050"/>
                </a:solidFill>
              </a:rPr>
              <a:t>…</a:t>
            </a:r>
          </a:p>
          <a:p>
            <a:pPr marL="171450" indent="-171450">
              <a:buFontTx/>
              <a:buChar char="-"/>
            </a:pPr>
            <a:r>
              <a:rPr lang="tr-TR" sz="1200" b="1" dirty="0">
                <a:ln w="0"/>
                <a:solidFill>
                  <a:schemeClr val="accent5">
                    <a:lumMod val="75000"/>
                  </a:schemeClr>
                </a:solidFill>
                <a:effectLst>
                  <a:reflection blurRad="6350" stA="53000" endA="300" endPos="35500" dir="5400000" sy="-90000" algn="bl" rotWithShape="0"/>
                </a:effectLst>
              </a:rPr>
              <a:t>49PCS</a:t>
            </a:r>
            <a:r>
              <a:rPr lang="tr-TR" sz="1200" b="1" dirty="0" smtClean="0">
                <a:solidFill>
                  <a:srgbClr val="00B050"/>
                </a:solidFill>
              </a:rPr>
              <a:t> AIR HANDLIN UNITS </a:t>
            </a:r>
            <a:r>
              <a:rPr lang="tr-TR" sz="1200" b="1" dirty="0">
                <a:ln w="0"/>
                <a:solidFill>
                  <a:schemeClr val="accent5">
                    <a:lumMod val="75000"/>
                  </a:schemeClr>
                </a:solidFill>
                <a:effectLst>
                  <a:reflection blurRad="6350" stA="53000" endA="300" endPos="35500" dir="5400000" sy="-90000" algn="bl" rotWithShape="0"/>
                </a:effectLst>
              </a:rPr>
              <a:t>RELATIVE HUMIDITY LOWER 1%</a:t>
            </a:r>
            <a:endParaRPr lang="tr-TR" sz="1200" b="1" dirty="0">
              <a:ln w="0"/>
              <a:solidFill>
                <a:schemeClr val="accent5">
                  <a:lumMod val="75000"/>
                </a:schemeClr>
              </a:solidFill>
              <a:effectLst>
                <a:reflection blurRad="6350" stA="53000" endA="300" endPos="35500" dir="5400000" sy="-90000" algn="bl" rotWithShape="0"/>
              </a:effectLst>
            </a:endParaRPr>
          </a:p>
          <a:p>
            <a:r>
              <a:rPr lang="tr-TR" sz="1200" b="1" dirty="0" smtClean="0">
                <a:solidFill>
                  <a:srgbClr val="00B050"/>
                </a:solidFill>
              </a:rPr>
              <a:t> </a:t>
            </a:r>
            <a:endParaRPr lang="tr-TR" sz="1200" dirty="0" smtClean="0"/>
          </a:p>
          <a:p>
            <a:endParaRPr lang="sv-SE" sz="1200" dirty="0">
              <a:ln w="0"/>
              <a:solidFill>
                <a:srgbClr val="FF0000"/>
              </a:solidFill>
              <a:effectLst>
                <a:reflection blurRad="6350" stA="53000" endA="300" endPos="35500" dir="5400000" sy="-90000" algn="bl" rotWithShape="0"/>
              </a:effectLst>
            </a:endParaRPr>
          </a:p>
        </p:txBody>
      </p:sp>
      <p:pic>
        <p:nvPicPr>
          <p:cNvPr id="15" name="Resim 14"/>
          <p:cNvPicPr>
            <a:picLocks noChangeAspect="1"/>
          </p:cNvPicPr>
          <p:nvPr/>
        </p:nvPicPr>
        <p:blipFill rotWithShape="1">
          <a:blip r:embed="rId3" cstate="print">
            <a:extLst>
              <a:ext uri="{28A0092B-C50C-407E-A947-70E740481C1C}">
                <a14:useLocalDpi xmlns:a14="http://schemas.microsoft.com/office/drawing/2010/main" val="0"/>
              </a:ext>
            </a:extLst>
          </a:blip>
          <a:srcRect l="7023" r="3918" b="21924"/>
          <a:stretch/>
        </p:blipFill>
        <p:spPr>
          <a:xfrm>
            <a:off x="4401016" y="3590059"/>
            <a:ext cx="4680520" cy="2307918"/>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42298" y="5936800"/>
            <a:ext cx="2541662" cy="957486"/>
          </a:xfrm>
          <a:prstGeom prst="rect">
            <a:avLst/>
          </a:prstGeom>
        </p:spPr>
      </p:pic>
      <p:pic>
        <p:nvPicPr>
          <p:cNvPr id="16" name="Resim 15"/>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921" y="2356211"/>
            <a:ext cx="3916015" cy="3916015"/>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t="17722" b="23130"/>
          <a:stretch/>
        </p:blipFill>
        <p:spPr>
          <a:xfrm>
            <a:off x="1403648" y="1413346"/>
            <a:ext cx="1556031" cy="920350"/>
          </a:xfrm>
          <a:prstGeom prst="rect">
            <a:avLst/>
          </a:prstGeom>
        </p:spPr>
      </p:pic>
    </p:spTree>
    <p:extLst>
      <p:ext uri="{BB962C8B-B14F-4D97-AF65-F5344CB8AC3E}">
        <p14:creationId xmlns:p14="http://schemas.microsoft.com/office/powerpoint/2010/main" val="230843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0" y="0"/>
            <a:ext cx="9137970" cy="6858000"/>
          </a:xfrm>
          <a:prstGeom prst="rect">
            <a:avLst/>
          </a:prstGeom>
        </p:spPr>
      </p:pic>
      <p:sp>
        <p:nvSpPr>
          <p:cNvPr id="8" name="Dikdörtgen 7"/>
          <p:cNvSpPr/>
          <p:nvPr/>
        </p:nvSpPr>
        <p:spPr>
          <a:xfrm>
            <a:off x="273576" y="39793"/>
            <a:ext cx="4303935" cy="707886"/>
          </a:xfrm>
          <a:prstGeom prst="rect">
            <a:avLst/>
          </a:prstGeom>
        </p:spPr>
        <p:txBody>
          <a:bodyPr wrap="non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Factories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14" name="Alt Başlık 2"/>
          <p:cNvSpPr txBox="1">
            <a:spLocks/>
          </p:cNvSpPr>
          <p:nvPr/>
        </p:nvSpPr>
        <p:spPr>
          <a:xfrm>
            <a:off x="107504" y="809380"/>
            <a:ext cx="5140383" cy="1313815"/>
          </a:xfrm>
          <a:prstGeom prst="rect">
            <a:avLst/>
          </a:prstGeom>
        </p:spPr>
        <p:txBody>
          <a:bodyPr>
            <a:normAutofit lnSpcReduction="10000"/>
          </a:bodyPr>
          <a:lstStyle>
            <a:defPPr>
              <a:defRPr lang="tr-TR"/>
            </a:defPPr>
            <a:lvl1pPr marR="31115" indent="0">
              <a:spcBef>
                <a:spcPts val="400"/>
              </a:spcBef>
              <a:spcAft>
                <a:spcPts val="0"/>
              </a:spcAft>
              <a:buClr>
                <a:schemeClr val="accent1"/>
              </a:buClr>
              <a:buSzPct val="68000"/>
              <a:buFont typeface="Wingdings 3"/>
              <a:buNone/>
              <a:defRPr kumimoji="0" sz="2200">
                <a:ln w="0">
                  <a:solidFill>
                    <a:prstClr val="black"/>
                  </a:solidFill>
                </a:ln>
                <a:solidFill>
                  <a:schemeClr val="accent2"/>
                </a:solidFill>
              </a:defRPr>
            </a:lvl1pPr>
            <a:lvl2pPr marL="621792" indent="-228600">
              <a:spcBef>
                <a:spcPts val="324"/>
              </a:spcBef>
              <a:buClr>
                <a:schemeClr val="accent1"/>
              </a:buClr>
              <a:buFont typeface="Verdana"/>
              <a:buChar char="◦"/>
              <a:defRPr kumimoji="0" sz="2300"/>
            </a:lvl2pPr>
            <a:lvl3pPr marL="859536" indent="-228600">
              <a:spcBef>
                <a:spcPts val="350"/>
              </a:spcBef>
              <a:buClr>
                <a:schemeClr val="accent2"/>
              </a:buClr>
              <a:buSzPct val="100000"/>
              <a:buFont typeface="Wingdings 2"/>
              <a:buChar char=""/>
              <a:defRPr kumimoji="0" sz="2100"/>
            </a:lvl3pPr>
            <a:lvl4pPr marL="1143000" indent="-228600">
              <a:spcBef>
                <a:spcPts val="350"/>
              </a:spcBef>
              <a:buClr>
                <a:schemeClr val="accent2"/>
              </a:buClr>
              <a:buFont typeface="Wingdings 2"/>
              <a:buChar char=""/>
              <a:defRPr kumimoji="0" sz="1900"/>
            </a:lvl4pPr>
            <a:lvl5pPr marL="1371600" indent="-228600">
              <a:spcBef>
                <a:spcPts val="350"/>
              </a:spcBef>
              <a:buClr>
                <a:schemeClr val="accent2"/>
              </a:buClr>
              <a:buFont typeface="Wingdings 2"/>
              <a:buChar char=""/>
              <a:defRPr kumimoji="0"/>
            </a:lvl5pPr>
            <a:lvl6pPr marL="1600200" indent="-228600">
              <a:spcBef>
                <a:spcPts val="350"/>
              </a:spcBef>
              <a:buClr>
                <a:schemeClr val="accent3"/>
              </a:buClr>
              <a:buFont typeface="Wingdings 2"/>
              <a:buChar char=""/>
              <a:defRPr kumimoji="0"/>
            </a:lvl6pPr>
            <a:lvl7pPr marL="1828800" indent="-228600">
              <a:spcBef>
                <a:spcPts val="350"/>
              </a:spcBef>
              <a:buClr>
                <a:schemeClr val="accent3"/>
              </a:buClr>
              <a:buFont typeface="Wingdings 2"/>
              <a:buChar char=""/>
              <a:defRPr kumimoji="0" sz="1600"/>
            </a:lvl7pPr>
            <a:lvl8pPr marL="2057400" indent="-228600">
              <a:spcBef>
                <a:spcPts val="350"/>
              </a:spcBef>
              <a:buClr>
                <a:schemeClr val="accent3"/>
              </a:buClr>
              <a:buFont typeface="Wingdings 2"/>
              <a:buChar char=""/>
              <a:defRPr kumimoji="0" sz="1600"/>
            </a:lvl8pPr>
            <a:lvl9pPr marL="2286000" indent="-228600">
              <a:spcBef>
                <a:spcPts val="350"/>
              </a:spcBef>
              <a:buClr>
                <a:schemeClr val="accent3"/>
              </a:buClr>
              <a:buFont typeface="Wingdings 2"/>
              <a:buChar char=""/>
              <a:defRPr kumimoji="0" sz="1600" baseline="0"/>
            </a:lvl9pPr>
          </a:lstStyle>
          <a:p>
            <a:pPr algn="ctr"/>
            <a:r>
              <a:rPr lang="tr-TR" sz="2800" b="1" dirty="0" smtClean="0">
                <a:solidFill>
                  <a:srgbClr val="00B050"/>
                </a:solidFill>
              </a:rPr>
              <a:t>TERMOFAN TASHKENT</a:t>
            </a:r>
            <a:endParaRPr lang="tr-TR" sz="2800" b="1" dirty="0">
              <a:solidFill>
                <a:srgbClr val="00B050"/>
              </a:solidFill>
            </a:endParaRPr>
          </a:p>
          <a:p>
            <a:pPr algn="ctr"/>
            <a:r>
              <a:rPr lang="tr-TR" altLang="tr-TR" sz="1800" dirty="0" err="1"/>
              <a:t>It</a:t>
            </a:r>
            <a:r>
              <a:rPr lang="tr-TR" altLang="tr-TR" sz="1800" dirty="0"/>
              <a:t> </a:t>
            </a:r>
            <a:r>
              <a:rPr lang="tr-TR" altLang="tr-TR" sz="1800" dirty="0" err="1"/>
              <a:t>continues</a:t>
            </a:r>
            <a:r>
              <a:rPr lang="tr-TR" altLang="tr-TR" sz="1800" dirty="0"/>
              <a:t> </a:t>
            </a:r>
            <a:r>
              <a:rPr lang="tr-TR" altLang="tr-TR" sz="1800" dirty="0" err="1"/>
              <a:t>its</a:t>
            </a:r>
            <a:r>
              <a:rPr lang="tr-TR" altLang="tr-TR" sz="1800" dirty="0"/>
              <a:t> </a:t>
            </a:r>
            <a:r>
              <a:rPr lang="tr-TR" altLang="tr-TR" sz="1800" dirty="0" err="1"/>
              <a:t>production</a:t>
            </a:r>
            <a:r>
              <a:rPr lang="tr-TR" altLang="tr-TR" sz="1800" dirty="0"/>
              <a:t> in </a:t>
            </a:r>
            <a:r>
              <a:rPr lang="tr-TR" altLang="tr-TR" sz="1800" dirty="0" err="1"/>
              <a:t>its</a:t>
            </a:r>
            <a:r>
              <a:rPr lang="tr-TR" altLang="tr-TR" sz="1800" dirty="0"/>
              <a:t> </a:t>
            </a:r>
            <a:r>
              <a:rPr lang="tr-TR" altLang="tr-TR" sz="1800" dirty="0" err="1"/>
              <a:t>facility</a:t>
            </a:r>
            <a:r>
              <a:rPr lang="tr-TR" altLang="tr-TR" sz="1800" dirty="0"/>
              <a:t> in </a:t>
            </a:r>
            <a:r>
              <a:rPr lang="tr-TR" altLang="tr-TR" sz="1800" dirty="0" err="1"/>
              <a:t>Tashkent</a:t>
            </a:r>
            <a:r>
              <a:rPr lang="tr-TR" altLang="tr-TR" sz="1800" dirty="0"/>
              <a:t>, </a:t>
            </a:r>
            <a:r>
              <a:rPr lang="tr-TR" altLang="tr-TR" sz="1800" dirty="0" err="1"/>
              <a:t>built</a:t>
            </a:r>
            <a:r>
              <a:rPr lang="tr-TR" altLang="tr-TR" sz="1800" dirty="0"/>
              <a:t> on an </a:t>
            </a:r>
            <a:r>
              <a:rPr lang="tr-TR" altLang="tr-TR" sz="1800" dirty="0" err="1"/>
              <a:t>area</a:t>
            </a:r>
            <a:r>
              <a:rPr lang="tr-TR" altLang="tr-TR" sz="1800" dirty="0"/>
              <a:t> of </a:t>
            </a:r>
            <a:r>
              <a:rPr lang="tr-TR" altLang="tr-TR" sz="1800" dirty="0" smtClean="0"/>
              <a:t>​​2800m</a:t>
            </a:r>
            <a:r>
              <a:rPr lang="tr-TR" altLang="tr-TR" sz="1800" baseline="30000" dirty="0" smtClean="0"/>
              <a:t>2</a:t>
            </a:r>
            <a:r>
              <a:rPr lang="tr-TR" altLang="tr-TR" sz="1800" dirty="0"/>
              <a:t>, 2.000m</a:t>
            </a:r>
            <a:r>
              <a:rPr lang="tr-TR" altLang="tr-TR" sz="1800" baseline="30000" dirty="0"/>
              <a:t>2</a:t>
            </a:r>
            <a:r>
              <a:rPr lang="tr-TR" altLang="tr-TR" sz="1800" dirty="0"/>
              <a:t> of </a:t>
            </a:r>
            <a:r>
              <a:rPr lang="tr-TR" altLang="tr-TR" sz="1800" dirty="0" err="1"/>
              <a:t>which</a:t>
            </a:r>
            <a:r>
              <a:rPr lang="tr-TR" altLang="tr-TR" sz="1800" dirty="0"/>
              <a:t> is </a:t>
            </a:r>
            <a:r>
              <a:rPr lang="tr-TR" altLang="tr-TR" sz="1800" dirty="0" err="1"/>
              <a:t>closed</a:t>
            </a:r>
            <a:r>
              <a:rPr lang="tr-TR" altLang="tr-TR" sz="1800" dirty="0"/>
              <a:t> </a:t>
            </a:r>
            <a:r>
              <a:rPr lang="tr-TR" altLang="tr-TR" sz="1800" dirty="0" err="1"/>
              <a:t>area</a:t>
            </a:r>
            <a:r>
              <a:rPr lang="tr-TR" altLang="tr-TR" sz="1800" dirty="0"/>
              <a:t>. </a:t>
            </a:r>
          </a:p>
          <a:p>
            <a:pPr algn="ctr"/>
            <a:endParaRPr lang="tr-TR" sz="1800" dirty="0"/>
          </a:p>
        </p:txBody>
      </p:sp>
      <p:pic>
        <p:nvPicPr>
          <p:cNvPr id="15" name="Picture 5" descr="1s.jpg"/>
          <p:cNvPicPr>
            <a:picLocks noChangeAspect="1"/>
          </p:cNvPicPr>
          <p:nvPr/>
        </p:nvPicPr>
        <p:blipFill rotWithShape="1">
          <a:blip r:embed="rId3" cstate="email">
            <a:clrChange>
              <a:clrFrom>
                <a:srgbClr val="808080"/>
              </a:clrFrom>
              <a:clrTo>
                <a:srgbClr val="808080">
                  <a:alpha val="0"/>
                </a:srgbClr>
              </a:clrTo>
            </a:clrChange>
            <a:duotone>
              <a:schemeClr val="accent5">
                <a:shade val="45000"/>
                <a:satMod val="135000"/>
              </a:schemeClr>
              <a:prstClr val="white"/>
            </a:duotone>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a:ext>
            </a:extLst>
          </a:blip>
          <a:srcRect l="9414" t="608" r="58611" b="50000"/>
          <a:stretch/>
        </p:blipFill>
        <p:spPr>
          <a:xfrm>
            <a:off x="6372200" y="3075584"/>
            <a:ext cx="2705594" cy="2830027"/>
          </a:xfrm>
          <a:prstGeom prst="rect">
            <a:avLst/>
          </a:prstGeom>
        </p:spPr>
      </p:pic>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61880" t="85639" b="1266"/>
          <a:stretch/>
        </p:blipFill>
        <p:spPr>
          <a:xfrm>
            <a:off x="5796136" y="5940308"/>
            <a:ext cx="2541662" cy="873068"/>
          </a:xfrm>
          <a:prstGeom prst="rect">
            <a:avLst/>
          </a:prstGeom>
        </p:spPr>
      </p:pic>
      <p:pic>
        <p:nvPicPr>
          <p:cNvPr id="10" name="Resim 9"/>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119920" y="5985761"/>
            <a:ext cx="875295" cy="792088"/>
          </a:xfrm>
          <a:prstGeom prst="rect">
            <a:avLst/>
          </a:prstGeom>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59" y="2184896"/>
            <a:ext cx="4752528" cy="3751241"/>
          </a:xfrm>
          <a:prstGeom prst="rect">
            <a:avLst/>
          </a:prstGeom>
        </p:spPr>
      </p:pic>
      <p:pic>
        <p:nvPicPr>
          <p:cNvPr id="3" name="Resim 2"/>
          <p:cNvPicPr>
            <a:picLocks noChangeAspect="1"/>
          </p:cNvPicPr>
          <p:nvPr/>
        </p:nvPicPr>
        <p:blipFill rotWithShape="1">
          <a:blip r:embed="rId6" cstate="print">
            <a:extLst>
              <a:ext uri="{28A0092B-C50C-407E-A947-70E740481C1C}">
                <a14:useLocalDpi xmlns:a14="http://schemas.microsoft.com/office/drawing/2010/main" val="0"/>
              </a:ext>
            </a:extLst>
          </a:blip>
          <a:srcRect l="6547" r="10577" b="28044"/>
          <a:stretch/>
        </p:blipFill>
        <p:spPr>
          <a:xfrm>
            <a:off x="5463911" y="937644"/>
            <a:ext cx="3312368" cy="2156921"/>
          </a:xfrm>
          <a:prstGeom prst="rect">
            <a:avLst/>
          </a:prstGeom>
        </p:spPr>
      </p:pic>
      <p:pic>
        <p:nvPicPr>
          <p:cNvPr id="4" name="Resi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3478" y="83328"/>
            <a:ext cx="2404931" cy="791271"/>
          </a:xfrm>
          <a:prstGeom prst="rect">
            <a:avLst/>
          </a:prstGeom>
        </p:spPr>
      </p:pic>
      <p:sp>
        <p:nvSpPr>
          <p:cNvPr id="11" name="Rectangle 3"/>
          <p:cNvSpPr>
            <a:spLocks noChangeArrowheads="1"/>
          </p:cNvSpPr>
          <p:nvPr/>
        </p:nvSpPr>
        <p:spPr bwMode="auto">
          <a:xfrm>
            <a:off x="0" y="67017"/>
            <a:ext cx="184731" cy="32316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46688893"/>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2" y="-129751"/>
            <a:ext cx="9171992" cy="6987751"/>
          </a:xfrm>
          <a:prstGeom prst="rect">
            <a:avLst/>
          </a:prstGeom>
        </p:spPr>
      </p:pic>
      <p:sp>
        <p:nvSpPr>
          <p:cNvPr id="3" name="Dikdörtgen 2"/>
          <p:cNvSpPr/>
          <p:nvPr/>
        </p:nvSpPr>
        <p:spPr>
          <a:xfrm>
            <a:off x="-252536" y="3448"/>
            <a:ext cx="5011036"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4" name="Resim 3"/>
          <p:cNvPicPr>
            <a:picLocks noChangeAspect="1"/>
          </p:cNvPicPr>
          <p:nvPr/>
        </p:nvPicPr>
        <p:blipFill>
          <a:blip r:embed="rId3"/>
          <a:stretch>
            <a:fillRect/>
          </a:stretch>
        </p:blipFill>
        <p:spPr>
          <a:xfrm>
            <a:off x="395536" y="1156002"/>
            <a:ext cx="7920880" cy="4762995"/>
          </a:xfrm>
          <a:prstGeom prst="rect">
            <a:avLst/>
          </a:prstGeom>
        </p:spPr>
      </p:pic>
      <p:sp>
        <p:nvSpPr>
          <p:cNvPr id="6" name="Dikdörtgen 5"/>
          <p:cNvSpPr/>
          <p:nvPr/>
        </p:nvSpPr>
        <p:spPr>
          <a:xfrm>
            <a:off x="2008151" y="1071020"/>
            <a:ext cx="5033094" cy="584775"/>
          </a:xfrm>
          <a:prstGeom prst="rect">
            <a:avLst/>
          </a:prstGeom>
          <a:noFill/>
        </p:spPr>
        <p:txBody>
          <a:bodyPr wrap="square" lIns="91440" tIns="45720" rIns="91440" bIns="45720">
            <a:spAutoFit/>
          </a:bodyPr>
          <a:lstStyle/>
          <a:p>
            <a:pPr marL="171450" indent="-171450">
              <a:buFontTx/>
              <a:buChar char="-"/>
            </a:pPr>
            <a:r>
              <a:rPr lang="tr-TR" sz="1600" b="1" dirty="0" smtClean="0">
                <a:ln w="0"/>
                <a:solidFill>
                  <a:schemeClr val="accent5">
                    <a:lumMod val="75000"/>
                  </a:schemeClr>
                </a:solidFill>
                <a:effectLst>
                  <a:reflection blurRad="6350" stA="53000" endA="300" endPos="35500" dir="5400000" sy="-90000" algn="bl" rotWithShape="0"/>
                </a:effectLst>
              </a:rPr>
              <a:t>102 </a:t>
            </a:r>
            <a:r>
              <a:rPr lang="tr-TR" sz="1600" b="1" dirty="0">
                <a:ln w="0"/>
                <a:solidFill>
                  <a:schemeClr val="accent5">
                    <a:lumMod val="75000"/>
                  </a:schemeClr>
                </a:solidFill>
                <a:effectLst>
                  <a:reflection blurRad="6350" stA="53000" endA="300" endPos="35500" dir="5400000" sy="-90000" algn="bl" rotWithShape="0"/>
                </a:effectLst>
              </a:rPr>
              <a:t>PCS </a:t>
            </a:r>
            <a:r>
              <a:rPr lang="tr-TR" sz="1600" b="1" dirty="0" smtClean="0">
                <a:solidFill>
                  <a:srgbClr val="00B050"/>
                </a:solidFill>
              </a:rPr>
              <a:t>AIR HANDLIN UNITS  </a:t>
            </a:r>
            <a:r>
              <a:rPr lang="tr-TR" sz="1600" b="1" dirty="0" smtClean="0">
                <a:ln w="0"/>
                <a:solidFill>
                  <a:schemeClr val="accent5">
                    <a:lumMod val="75000"/>
                  </a:schemeClr>
                </a:solidFill>
                <a:effectLst>
                  <a:reflection blurRad="6350" stA="53000" endA="300" endPos="35500" dir="5400000" sy="-90000" algn="bl" rotWithShape="0"/>
                </a:effectLst>
              </a:rPr>
              <a:t>44</a:t>
            </a:r>
            <a:r>
              <a:rPr lang="tr-TR" sz="1600" b="1" dirty="0" smtClean="0">
                <a:ln w="0"/>
                <a:solidFill>
                  <a:schemeClr val="accent5">
                    <a:lumMod val="75000"/>
                  </a:schemeClr>
                </a:solidFill>
                <a:effectLst>
                  <a:reflection blurRad="6350" stA="53000" endA="300" endPos="35500" dir="5400000" sy="-90000" algn="bl" rotWithShape="0"/>
                </a:effectLst>
              </a:rPr>
              <a:t>PCS </a:t>
            </a:r>
            <a:r>
              <a:rPr lang="tr-TR" sz="1600" b="1" dirty="0" smtClean="0">
                <a:solidFill>
                  <a:srgbClr val="00B050"/>
                </a:solidFill>
              </a:rPr>
              <a:t>ECOLOGIC UNIT</a:t>
            </a:r>
            <a:endParaRPr lang="tr-TR" sz="1600" dirty="0" smtClean="0"/>
          </a:p>
          <a:p>
            <a:endParaRPr lang="sv-SE" sz="1600" dirty="0">
              <a:ln w="0"/>
              <a:solidFill>
                <a:srgbClr val="FF0000"/>
              </a:solidFill>
              <a:effectLst>
                <a:reflection blurRad="6350" stA="53000" endA="300" endPos="35500" dir="5400000" sy="-90000" algn="bl" rotWithShape="0"/>
              </a:effectLst>
            </a:endParaRPr>
          </a:p>
        </p:txBody>
      </p:sp>
      <p:sp>
        <p:nvSpPr>
          <p:cNvPr id="7" name="Dikdörtgen 6"/>
          <p:cNvSpPr/>
          <p:nvPr/>
        </p:nvSpPr>
        <p:spPr>
          <a:xfrm>
            <a:off x="154706" y="582349"/>
            <a:ext cx="3999892" cy="461665"/>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BASRA MALL</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385714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199"/>
            <a:ext cx="9171992" cy="6858000"/>
          </a:xfrm>
          <a:prstGeom prst="rect">
            <a:avLst/>
          </a:prstGeom>
        </p:spPr>
      </p:pic>
      <p:sp>
        <p:nvSpPr>
          <p:cNvPr id="10" name="Dikdörtgen 9"/>
          <p:cNvSpPr/>
          <p:nvPr/>
        </p:nvSpPr>
        <p:spPr>
          <a:xfrm>
            <a:off x="-252536" y="3448"/>
            <a:ext cx="5011036"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3" name="Dikdörtgen 2"/>
          <p:cNvSpPr/>
          <p:nvPr/>
        </p:nvSpPr>
        <p:spPr>
          <a:xfrm>
            <a:off x="154706" y="582349"/>
            <a:ext cx="3999892" cy="461665"/>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XIAOMI FACTORY TÜRKİYE</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9698" b="12570"/>
          <a:stretch/>
        </p:blipFill>
        <p:spPr>
          <a:xfrm>
            <a:off x="1312124" y="1027237"/>
            <a:ext cx="1895143" cy="135957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981" y="5057600"/>
            <a:ext cx="1582276" cy="1292191"/>
          </a:xfrm>
          <a:prstGeom prst="rect">
            <a:avLst/>
          </a:prstGeom>
        </p:spPr>
      </p:pic>
      <p:sp>
        <p:nvSpPr>
          <p:cNvPr id="9" name="Dikdörtgen 8"/>
          <p:cNvSpPr/>
          <p:nvPr/>
        </p:nvSpPr>
        <p:spPr>
          <a:xfrm>
            <a:off x="4357902" y="673821"/>
            <a:ext cx="5640597" cy="5262979"/>
          </a:xfrm>
          <a:prstGeom prst="rect">
            <a:avLst/>
          </a:prstGeom>
          <a:noFill/>
        </p:spPr>
        <p:txBody>
          <a:bodyPr wrap="square" lIns="91440" tIns="45720" rIns="91440" bIns="45720">
            <a:spAutoFit/>
          </a:bodyPr>
          <a:lstStyle/>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38</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smtClean="0">
                <a:ln w="0"/>
                <a:solidFill>
                  <a:schemeClr val="accent5">
                    <a:lumMod val="75000"/>
                  </a:schemeClr>
                </a:solidFill>
                <a:effectLst>
                  <a:reflection blurRad="6350" stA="53000" endA="300" endPos="35500" dir="5400000" sy="-90000" algn="bl" rotWithShape="0"/>
                </a:effectLst>
              </a:rPr>
              <a:t>0</a:t>
            </a:r>
            <a:r>
              <a:rPr lang="sv-SE" sz="1200" b="1" dirty="0" smtClean="0">
                <a:ln w="0"/>
                <a:solidFill>
                  <a:schemeClr val="accent5">
                    <a:lumMod val="75000"/>
                  </a:schemeClr>
                </a:solidFill>
                <a:effectLst>
                  <a:reflection blurRad="6350" stA="53000" endA="300" endPos="35500" dir="5400000" sy="-90000" algn="bl" rotWithShape="0"/>
                </a:effectLst>
              </a:rPr>
              <a:t>00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22-22  MIXED AHU- </a:t>
            </a:r>
            <a:r>
              <a:rPr lang="tr-TR" sz="1200" b="1" dirty="0">
                <a:solidFill>
                  <a:srgbClr val="00B050"/>
                </a:solidFill>
              </a:rPr>
              <a:t>G4+F7+F9 </a:t>
            </a:r>
            <a:r>
              <a:rPr lang="tr-TR" sz="1200" b="1" dirty="0" smtClean="0">
                <a:solidFill>
                  <a:srgbClr val="00B050"/>
                </a:solidFill>
              </a:rPr>
              <a:t>FILTERED</a:t>
            </a:r>
          </a:p>
          <a:p>
            <a:r>
              <a:rPr lang="tr-TR" sz="1200" b="1" dirty="0" smtClean="0">
                <a:ln w="0"/>
                <a:solidFill>
                  <a:srgbClr val="00B050"/>
                </a:solidFill>
                <a:effectLst>
                  <a:reflection blurRad="6350" stA="53000" endA="300" endPos="35500" dir="5400000" sy="-90000" algn="bl" rotWithShape="0"/>
                </a:effectLst>
              </a:rPr>
              <a:t>-  213 KW OUTDOOR UNIT 76HP</a:t>
            </a: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35</a:t>
            </a:r>
            <a:r>
              <a:rPr lang="sv-SE" sz="1200" b="1" dirty="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rgbClr val="00B050"/>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22-19 </a:t>
            </a:r>
            <a:r>
              <a:rPr lang="tr-TR" sz="1200" b="1" dirty="0" smtClean="0">
                <a:solidFill>
                  <a:srgbClr val="00B050"/>
                </a:solidFill>
              </a:rPr>
              <a:t>MIXED AHU- </a:t>
            </a:r>
            <a:r>
              <a:rPr lang="tr-TR" sz="1200" b="1" dirty="0">
                <a:solidFill>
                  <a:srgbClr val="00B050"/>
                </a:solidFill>
              </a:rPr>
              <a:t>G4+F7+F9 </a:t>
            </a:r>
            <a:r>
              <a:rPr lang="tr-TR" sz="1200" b="1" dirty="0" smtClean="0">
                <a:solidFill>
                  <a:srgbClr val="00B050"/>
                </a:solidFill>
              </a:rPr>
              <a:t>FILTERED</a:t>
            </a:r>
            <a:endParaRPr lang="tr-TR" sz="1200" b="1" dirty="0">
              <a:solidFill>
                <a:srgbClr val="00B050"/>
              </a:solidFill>
            </a:endParaRPr>
          </a:p>
          <a:p>
            <a:r>
              <a:rPr lang="tr-TR" sz="1200" b="1" dirty="0" smtClean="0">
                <a:ln w="0"/>
                <a:solidFill>
                  <a:srgbClr val="00B050"/>
                </a:solidFill>
                <a:effectLst>
                  <a:reflection blurRad="6350" stA="53000" endA="300" endPos="35500" dir="5400000" sy="-90000" algn="bl" rotWithShape="0"/>
                </a:effectLst>
              </a:rPr>
              <a:t>-  198 </a:t>
            </a:r>
            <a:r>
              <a:rPr lang="tr-TR" sz="1200" b="1" dirty="0">
                <a:ln w="0"/>
                <a:solidFill>
                  <a:srgbClr val="00B050"/>
                </a:solidFill>
                <a:effectLst>
                  <a:reflection blurRad="6350" stA="53000" endA="300" endPos="35500" dir="5400000" sy="-90000" algn="bl" rotWithShape="0"/>
                </a:effectLst>
              </a:rPr>
              <a:t>KW </a:t>
            </a:r>
            <a:r>
              <a:rPr lang="tr-TR" sz="1200" b="1" dirty="0" smtClean="0">
                <a:ln w="0"/>
                <a:solidFill>
                  <a:srgbClr val="00B050"/>
                </a:solidFill>
                <a:effectLst>
                  <a:reflection blurRad="6350" stA="53000" endA="300" endPos="35500" dir="5400000" sy="-90000" algn="bl" rotWithShape="0"/>
                </a:effectLst>
              </a:rPr>
              <a:t>OUTDOOR UNIT  70HP</a:t>
            </a: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20</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smtClean="0">
                <a:ln w="0"/>
                <a:solidFill>
                  <a:schemeClr val="accent5">
                    <a:lumMod val="75000"/>
                  </a:schemeClr>
                </a:solidFill>
                <a:effectLst>
                  <a:reflection blurRad="6350" stA="53000" endA="300" endPos="35500" dir="5400000" sy="-90000" algn="bl" rotWithShape="0"/>
                </a:effectLst>
              </a:rPr>
              <a:t>7</a:t>
            </a:r>
            <a:r>
              <a:rPr lang="sv-SE" sz="1200" b="1" dirty="0" smtClean="0">
                <a:ln w="0"/>
                <a:solidFill>
                  <a:schemeClr val="accent5">
                    <a:lumMod val="75000"/>
                  </a:schemeClr>
                </a:solidFill>
                <a:effectLst>
                  <a:reflection blurRad="6350" stA="53000" endA="300" endPos="35500" dir="5400000" sy="-90000" algn="bl" rotWithShape="0"/>
                </a:effectLst>
              </a:rPr>
              <a:t>00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a:ln w="0"/>
                <a:solidFill>
                  <a:srgbClr val="00B050"/>
                </a:solidFill>
                <a:effectLst>
                  <a:reflection blurRad="6350" stA="53000" endA="300" endPos="35500" dir="5400000" sy="-90000" algn="bl" rotWithShape="0"/>
                </a:effectLst>
              </a:rPr>
              <a:t>- </a:t>
            </a:r>
            <a:r>
              <a:rPr lang="tr-TR" sz="1200" b="1" dirty="0" smtClean="0">
                <a:solidFill>
                  <a:srgbClr val="00B050"/>
                </a:solidFill>
              </a:rPr>
              <a:t>TKS 19-14 MIXED AHU- </a:t>
            </a:r>
            <a:r>
              <a:rPr lang="tr-TR" sz="1200" b="1" dirty="0">
                <a:solidFill>
                  <a:srgbClr val="00B050"/>
                </a:solidFill>
              </a:rPr>
              <a:t>G4+F7+F9 </a:t>
            </a:r>
            <a:r>
              <a:rPr lang="tr-TR" sz="1200" b="1" dirty="0" smtClean="0">
                <a:solidFill>
                  <a:srgbClr val="00B050"/>
                </a:solidFill>
              </a:rPr>
              <a:t>FILTERED</a:t>
            </a:r>
            <a:endParaRPr lang="tr-TR" sz="1200" b="1" dirty="0">
              <a:solidFill>
                <a:srgbClr val="00B050"/>
              </a:solidFill>
            </a:endParaRPr>
          </a:p>
          <a:p>
            <a:r>
              <a:rPr lang="tr-TR" sz="1200" b="1" dirty="0" smtClean="0">
                <a:ln w="0"/>
                <a:solidFill>
                  <a:srgbClr val="00B050"/>
                </a:solidFill>
                <a:effectLst>
                  <a:reflection blurRad="6350" stA="53000" endA="300" endPos="35500" dir="5400000" sy="-90000" algn="bl" rotWithShape="0"/>
                </a:effectLst>
              </a:rPr>
              <a:t>-  97 </a:t>
            </a:r>
            <a:r>
              <a:rPr lang="tr-TR" sz="1200" b="1" dirty="0">
                <a:ln w="0"/>
                <a:solidFill>
                  <a:srgbClr val="00B050"/>
                </a:solidFill>
                <a:effectLst>
                  <a:reflection blurRad="6350" stA="53000" endA="300" endPos="35500" dir="5400000" sy="-90000" algn="bl" rotWithShape="0"/>
                </a:effectLst>
              </a:rPr>
              <a:t>KW </a:t>
            </a:r>
            <a:r>
              <a:rPr lang="tr-TR" sz="1200" b="1" dirty="0" smtClean="0">
                <a:ln w="0"/>
                <a:solidFill>
                  <a:srgbClr val="00B050"/>
                </a:solidFill>
                <a:effectLst>
                  <a:reflection blurRad="6350" stA="53000" endA="300" endPos="35500" dir="5400000" sy="-90000" algn="bl" rotWithShape="0"/>
                </a:effectLst>
              </a:rPr>
              <a:t>OUTDOOR UNIT </a:t>
            </a:r>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19</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smtClean="0">
                <a:ln w="0"/>
                <a:solidFill>
                  <a:schemeClr val="accent5">
                    <a:lumMod val="75000"/>
                  </a:schemeClr>
                </a:solidFill>
                <a:effectLst>
                  <a:reflection blurRad="6350" stA="53000" endA="300" endPos="35500" dir="5400000" sy="-90000" algn="bl" rotWithShape="0"/>
                </a:effectLst>
              </a:rPr>
              <a:t>1</a:t>
            </a:r>
            <a:r>
              <a:rPr lang="sv-SE" sz="1200" b="1" dirty="0" smtClean="0">
                <a:ln w="0"/>
                <a:solidFill>
                  <a:schemeClr val="accent5">
                    <a:lumMod val="75000"/>
                  </a:schemeClr>
                </a:solidFill>
                <a:effectLst>
                  <a:reflection blurRad="6350" stA="53000" endA="300" endPos="35500" dir="5400000" sy="-90000" algn="bl" rotWithShape="0"/>
                </a:effectLst>
              </a:rPr>
              <a:t>00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a:ln w="0"/>
                <a:solidFill>
                  <a:srgbClr val="00B050"/>
                </a:solidFill>
                <a:effectLst>
                  <a:reflection blurRad="6350" stA="53000" endA="300" endPos="35500" dir="5400000" sy="-90000" algn="bl" rotWithShape="0"/>
                </a:effectLst>
              </a:rPr>
              <a:t>- </a:t>
            </a:r>
            <a:r>
              <a:rPr lang="tr-TR" sz="1200" b="1" dirty="0" smtClean="0">
                <a:solidFill>
                  <a:srgbClr val="00B050"/>
                </a:solidFill>
              </a:rPr>
              <a:t>TKS 19-14 MIXED AHU- </a:t>
            </a:r>
            <a:r>
              <a:rPr lang="tr-TR" sz="1200" b="1" dirty="0">
                <a:solidFill>
                  <a:srgbClr val="00B050"/>
                </a:solidFill>
              </a:rPr>
              <a:t>G4+F7+F9 </a:t>
            </a:r>
            <a:r>
              <a:rPr lang="tr-TR" sz="1200" b="1" dirty="0" smtClean="0">
                <a:solidFill>
                  <a:srgbClr val="00B050"/>
                </a:solidFill>
              </a:rPr>
              <a:t>FILTERED </a:t>
            </a:r>
            <a:endParaRPr lang="tr-TR" sz="1200" b="1" dirty="0">
              <a:solidFill>
                <a:srgbClr val="00B050"/>
              </a:solidFill>
            </a:endParaRPr>
          </a:p>
          <a:p>
            <a:r>
              <a:rPr lang="tr-TR" sz="1200" b="1" dirty="0" smtClean="0">
                <a:ln w="0"/>
                <a:solidFill>
                  <a:srgbClr val="00B050"/>
                </a:solidFill>
                <a:effectLst>
                  <a:reflection blurRad="6350" stA="53000" endA="300" endPos="35500" dir="5400000" sy="-90000" algn="bl" rotWithShape="0"/>
                </a:effectLst>
              </a:rPr>
              <a:t>-  85 </a:t>
            </a:r>
            <a:r>
              <a:rPr lang="tr-TR" sz="1200" b="1" dirty="0">
                <a:ln w="0"/>
                <a:solidFill>
                  <a:srgbClr val="00B050"/>
                </a:solidFill>
                <a:effectLst>
                  <a:reflection blurRad="6350" stA="53000" endA="300" endPos="35500" dir="5400000" sy="-90000" algn="bl" rotWithShape="0"/>
                </a:effectLst>
              </a:rPr>
              <a:t>KW </a:t>
            </a:r>
            <a:r>
              <a:rPr lang="tr-TR" sz="1200" b="1" dirty="0" smtClean="0">
                <a:ln w="0"/>
                <a:solidFill>
                  <a:srgbClr val="00B050"/>
                </a:solidFill>
                <a:effectLst>
                  <a:reflection blurRad="6350" stA="53000" endA="300" endPos="35500" dir="5400000" sy="-90000" algn="bl" rotWithShape="0"/>
                </a:effectLst>
              </a:rPr>
              <a:t>OUTDOOR UNIT </a:t>
            </a: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18</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smtClean="0">
                <a:ln w="0"/>
                <a:solidFill>
                  <a:schemeClr val="accent5">
                    <a:lumMod val="75000"/>
                  </a:schemeClr>
                </a:solidFill>
                <a:effectLst>
                  <a:reflection blurRad="6350" stA="53000" endA="300" endPos="35500" dir="5400000" sy="-90000" algn="bl" rotWithShape="0"/>
                </a:effectLst>
              </a:rPr>
              <a:t>1</a:t>
            </a:r>
            <a:r>
              <a:rPr lang="sv-SE" sz="1200" b="1" dirty="0" smtClean="0">
                <a:ln w="0"/>
                <a:solidFill>
                  <a:schemeClr val="accent5">
                    <a:lumMod val="75000"/>
                  </a:schemeClr>
                </a:solidFill>
                <a:effectLst>
                  <a:reflection blurRad="6350" stA="53000" endA="300" endPos="35500" dir="5400000" sy="-90000" algn="bl" rotWithShape="0"/>
                </a:effectLst>
              </a:rPr>
              <a:t>00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a:ln w="0"/>
                <a:solidFill>
                  <a:srgbClr val="00B050"/>
                </a:solidFill>
                <a:effectLst>
                  <a:reflection blurRad="6350" stA="53000" endA="300" endPos="35500" dir="5400000" sy="-90000" algn="bl" rotWithShape="0"/>
                </a:effectLst>
              </a:rPr>
              <a:t>- </a:t>
            </a:r>
            <a:r>
              <a:rPr lang="tr-TR" sz="1200" b="1" dirty="0" smtClean="0">
                <a:solidFill>
                  <a:srgbClr val="00B050"/>
                </a:solidFill>
              </a:rPr>
              <a:t>TKS 17-14 MIXED AHU- </a:t>
            </a:r>
            <a:r>
              <a:rPr lang="tr-TR" sz="1200" b="1" dirty="0">
                <a:solidFill>
                  <a:srgbClr val="00B050"/>
                </a:solidFill>
              </a:rPr>
              <a:t>G4+F7+F9 </a:t>
            </a:r>
            <a:r>
              <a:rPr lang="tr-TR" sz="1200" b="1" dirty="0" smtClean="0">
                <a:solidFill>
                  <a:srgbClr val="00B050"/>
                </a:solidFill>
              </a:rPr>
              <a:t>FILTERED</a:t>
            </a:r>
            <a:endParaRPr lang="tr-TR" sz="1200" b="1" dirty="0">
              <a:solidFill>
                <a:srgbClr val="00B050"/>
              </a:solidFill>
            </a:endParaRPr>
          </a:p>
          <a:p>
            <a:r>
              <a:rPr lang="tr-TR" sz="1200" b="1" dirty="0" smtClean="0">
                <a:ln w="0"/>
                <a:solidFill>
                  <a:srgbClr val="00B050"/>
                </a:solidFill>
                <a:effectLst>
                  <a:reflection blurRad="6350" stA="53000" endA="300" endPos="35500" dir="5400000" sy="-90000" algn="bl" rotWithShape="0"/>
                </a:effectLst>
              </a:rPr>
              <a:t>-  75 </a:t>
            </a:r>
            <a:r>
              <a:rPr lang="tr-TR" sz="1200" b="1" dirty="0">
                <a:ln w="0"/>
                <a:solidFill>
                  <a:srgbClr val="00B050"/>
                </a:solidFill>
                <a:effectLst>
                  <a:reflection blurRad="6350" stA="53000" endA="300" endPos="35500" dir="5400000" sy="-90000" algn="bl" rotWithShape="0"/>
                </a:effectLst>
              </a:rPr>
              <a:t>KW </a:t>
            </a:r>
            <a:r>
              <a:rPr lang="tr-TR" sz="1200" b="1" dirty="0" smtClean="0">
                <a:ln w="0"/>
                <a:solidFill>
                  <a:srgbClr val="00B050"/>
                </a:solidFill>
                <a:effectLst>
                  <a:reflection blurRad="6350" stA="53000" endA="300" endPos="35500" dir="5400000" sy="-90000" algn="bl" rotWithShape="0"/>
                </a:effectLst>
              </a:rPr>
              <a:t>OUTDOOR UNIT </a:t>
            </a:r>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18</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rgbClr val="00B050"/>
                </a:solidFill>
                <a:effectLst>
                  <a:reflection blurRad="6350" stA="53000" endA="300" endPos="35500" dir="5400000" sy="-90000" algn="bl" rotWithShape="0"/>
                </a:effectLst>
              </a:rPr>
              <a:t>- </a:t>
            </a:r>
            <a:r>
              <a:rPr lang="tr-TR" sz="1200" b="1" dirty="0" smtClean="0">
                <a:solidFill>
                  <a:srgbClr val="00B050"/>
                </a:solidFill>
              </a:rPr>
              <a:t>TKS 17-14 MIXED AHU- </a:t>
            </a:r>
            <a:r>
              <a:rPr lang="tr-TR" sz="1200" b="1" dirty="0">
                <a:solidFill>
                  <a:srgbClr val="00B050"/>
                </a:solidFill>
              </a:rPr>
              <a:t>G4+F7+F9 </a:t>
            </a:r>
            <a:r>
              <a:rPr lang="tr-TR" sz="1200" b="1" dirty="0" smtClean="0">
                <a:solidFill>
                  <a:srgbClr val="00B050"/>
                </a:solidFill>
              </a:rPr>
              <a:t>FILTERED</a:t>
            </a:r>
            <a:endParaRPr lang="tr-TR" sz="1200" b="1" dirty="0">
              <a:solidFill>
                <a:srgbClr val="00B050"/>
              </a:solidFill>
            </a:endParaRPr>
          </a:p>
          <a:p>
            <a:r>
              <a:rPr lang="tr-TR" sz="1200" b="1" dirty="0" smtClean="0">
                <a:ln w="0"/>
                <a:solidFill>
                  <a:srgbClr val="00B050"/>
                </a:solidFill>
                <a:effectLst>
                  <a:reflection blurRad="6350" stA="53000" endA="300" endPos="35500" dir="5400000" sy="-90000" algn="bl" rotWithShape="0"/>
                </a:effectLst>
              </a:rPr>
              <a:t>-  75 </a:t>
            </a:r>
            <a:r>
              <a:rPr lang="tr-TR" sz="1200" b="1" dirty="0">
                <a:ln w="0"/>
                <a:solidFill>
                  <a:srgbClr val="00B050"/>
                </a:solidFill>
                <a:effectLst>
                  <a:reflection blurRad="6350" stA="53000" endA="300" endPos="35500" dir="5400000" sy="-90000" algn="bl" rotWithShape="0"/>
                </a:effectLst>
              </a:rPr>
              <a:t>KW </a:t>
            </a:r>
            <a:r>
              <a:rPr lang="tr-TR" sz="1200" b="1" dirty="0" smtClean="0">
                <a:ln w="0"/>
                <a:solidFill>
                  <a:srgbClr val="00B050"/>
                </a:solidFill>
                <a:effectLst>
                  <a:reflection blurRad="6350" stA="53000" endA="300" endPos="35500" dir="5400000" sy="-90000" algn="bl" rotWithShape="0"/>
                </a:effectLst>
              </a:rPr>
              <a:t>OUTDOOR UNIT</a:t>
            </a: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18</a:t>
            </a:r>
            <a:r>
              <a:rPr lang="sv-SE" sz="1200" b="1" dirty="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rgbClr val="00B050"/>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17-14 </a:t>
            </a:r>
            <a:r>
              <a:rPr lang="tr-TR" sz="1200" b="1" dirty="0" smtClean="0">
                <a:solidFill>
                  <a:srgbClr val="00B050"/>
                </a:solidFill>
              </a:rPr>
              <a:t>MIXED AHU- </a:t>
            </a:r>
            <a:r>
              <a:rPr lang="tr-TR" sz="1200" b="1" dirty="0">
                <a:solidFill>
                  <a:srgbClr val="00B050"/>
                </a:solidFill>
              </a:rPr>
              <a:t>G4+F7+F9 </a:t>
            </a:r>
            <a:r>
              <a:rPr lang="tr-TR" sz="1200" b="1" dirty="0" smtClean="0">
                <a:solidFill>
                  <a:srgbClr val="00B050"/>
                </a:solidFill>
              </a:rPr>
              <a:t>FILTERED</a:t>
            </a:r>
            <a:endParaRPr lang="tr-TR" sz="1200" b="1" dirty="0">
              <a:solidFill>
                <a:srgbClr val="00B050"/>
              </a:solidFill>
            </a:endParaRPr>
          </a:p>
          <a:p>
            <a:r>
              <a:rPr lang="tr-TR" sz="1200" b="1" dirty="0" smtClean="0">
                <a:ln w="0"/>
                <a:solidFill>
                  <a:srgbClr val="00B050"/>
                </a:solidFill>
                <a:effectLst>
                  <a:reflection blurRad="6350" stA="53000" endA="300" endPos="35500" dir="5400000" sy="-90000" algn="bl" rotWithShape="0"/>
                </a:effectLst>
              </a:rPr>
              <a:t>-  89 </a:t>
            </a:r>
            <a:r>
              <a:rPr lang="tr-TR" sz="1200" b="1" dirty="0">
                <a:ln w="0"/>
                <a:solidFill>
                  <a:srgbClr val="00B050"/>
                </a:solidFill>
                <a:effectLst>
                  <a:reflection blurRad="6350" stA="53000" endA="300" endPos="35500" dir="5400000" sy="-90000" algn="bl" rotWithShape="0"/>
                </a:effectLst>
              </a:rPr>
              <a:t>KW </a:t>
            </a:r>
            <a:r>
              <a:rPr lang="tr-TR" sz="1200" b="1" dirty="0" smtClean="0">
                <a:ln w="0"/>
                <a:solidFill>
                  <a:srgbClr val="00B050"/>
                </a:solidFill>
                <a:effectLst>
                  <a:reflection blurRad="6350" stA="53000" endA="300" endPos="35500" dir="5400000" sy="-90000" algn="bl" rotWithShape="0"/>
                </a:effectLst>
              </a:rPr>
              <a:t>OUTDOOR UNIT </a:t>
            </a:r>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17</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rgbClr val="00B050"/>
                </a:solidFill>
                <a:effectLst>
                  <a:reflection blurRad="6350" stA="53000" endA="300" endPos="35500" dir="5400000" sy="-90000" algn="bl" rotWithShape="0"/>
                </a:effectLst>
              </a:rPr>
              <a:t>- </a:t>
            </a:r>
            <a:r>
              <a:rPr lang="tr-TR" sz="1200" b="1" dirty="0" smtClean="0">
                <a:solidFill>
                  <a:srgbClr val="00B050"/>
                </a:solidFill>
              </a:rPr>
              <a:t>TKS 17-14 MIXED AHU- </a:t>
            </a:r>
            <a:r>
              <a:rPr lang="tr-TR" sz="1200" b="1" dirty="0">
                <a:solidFill>
                  <a:srgbClr val="00B050"/>
                </a:solidFill>
              </a:rPr>
              <a:t>G4+F7+F9 </a:t>
            </a:r>
            <a:r>
              <a:rPr lang="tr-TR" sz="1200" b="1" dirty="0" smtClean="0">
                <a:solidFill>
                  <a:srgbClr val="00B050"/>
                </a:solidFill>
              </a:rPr>
              <a:t>FILTERED</a:t>
            </a:r>
            <a:endParaRPr lang="tr-TR" sz="1200" b="1" dirty="0">
              <a:solidFill>
                <a:srgbClr val="00B050"/>
              </a:solidFill>
            </a:endParaRPr>
          </a:p>
          <a:p>
            <a:r>
              <a:rPr lang="tr-TR" sz="1200" b="1" dirty="0" smtClean="0">
                <a:ln w="0"/>
                <a:solidFill>
                  <a:srgbClr val="00B050"/>
                </a:solidFill>
                <a:effectLst>
                  <a:reflection blurRad="6350" stA="53000" endA="300" endPos="35500" dir="5400000" sy="-90000" algn="bl" rotWithShape="0"/>
                </a:effectLst>
              </a:rPr>
              <a:t>-  93 </a:t>
            </a:r>
            <a:r>
              <a:rPr lang="tr-TR" sz="1200" b="1" dirty="0">
                <a:ln w="0"/>
                <a:solidFill>
                  <a:srgbClr val="00B050"/>
                </a:solidFill>
                <a:effectLst>
                  <a:reflection blurRad="6350" stA="53000" endA="300" endPos="35500" dir="5400000" sy="-90000" algn="bl" rotWithShape="0"/>
                </a:effectLst>
              </a:rPr>
              <a:t>KW </a:t>
            </a:r>
            <a:r>
              <a:rPr lang="tr-TR" sz="1200" b="1" dirty="0" smtClean="0">
                <a:ln w="0"/>
                <a:solidFill>
                  <a:srgbClr val="00B050"/>
                </a:solidFill>
                <a:effectLst>
                  <a:reflection blurRad="6350" stA="53000" endA="300" endPos="35500" dir="5400000" sy="-90000" algn="bl" rotWithShape="0"/>
                </a:effectLst>
              </a:rPr>
              <a:t>OUTDOOR UNIT </a:t>
            </a:r>
            <a:endParaRPr lang="tr-TR" sz="1200" b="1" dirty="0">
              <a:ln w="0"/>
              <a:solidFill>
                <a:srgbClr val="00B050"/>
              </a:solidFill>
              <a:effectLst>
                <a:reflection blurRad="6350" stA="53000" endA="300" endPos="35500" dir="5400000" sy="-90000" algn="bl" rotWithShape="0"/>
              </a:effectLst>
            </a:endParaRPr>
          </a:p>
          <a:p>
            <a:r>
              <a:rPr lang="sv-SE" sz="1200" b="1" dirty="0" smtClean="0">
                <a:ln w="0"/>
                <a:solidFill>
                  <a:srgbClr val="00B050"/>
                </a:solidFill>
                <a:effectLst>
                  <a:reflection blurRad="6350" stA="53000" endA="300" endPos="35500" dir="5400000" sy="-90000" algn="bl" rotWithShape="0"/>
                </a:effectLst>
              </a:rPr>
              <a:t>-</a:t>
            </a:r>
            <a:r>
              <a:rPr lang="tr-TR" sz="1200" b="1" dirty="0" smtClean="0">
                <a:ln w="0"/>
                <a:solidFill>
                  <a:srgbClr val="00B050"/>
                </a:solidFill>
                <a:effectLst>
                  <a:reflection blurRad="6350" stA="53000" endA="300" endPos="35500" dir="5400000" sy="-90000" algn="bl" rotWithShape="0"/>
                </a:effectLst>
              </a:rPr>
              <a:t>  </a:t>
            </a:r>
            <a:r>
              <a:rPr lang="sv-SE" sz="1200" b="1" dirty="0" smtClean="0">
                <a:ln w="0"/>
                <a:solidFill>
                  <a:schemeClr val="accent5">
                    <a:lumMod val="75000"/>
                  </a:schemeClr>
                </a:solidFill>
                <a:effectLst>
                  <a:reflection blurRad="6350" stA="53000" endA="300" endPos="35500" dir="5400000" sy="-90000" algn="bl" rotWithShape="0"/>
                </a:effectLst>
              </a:rPr>
              <a:t>17.700 </a:t>
            </a:r>
            <a:r>
              <a:rPr lang="sv-SE" sz="1200" b="1" dirty="0">
                <a:ln w="0"/>
                <a:solidFill>
                  <a:schemeClr val="accent5">
                    <a:lumMod val="75000"/>
                  </a:schemeClr>
                </a:solidFill>
                <a:effectLst>
                  <a:reflection blurRad="6350" stA="53000" endA="300" endPos="35500" dir="5400000" sy="-90000" algn="bl" rotWithShape="0"/>
                </a:effectLst>
              </a:rPr>
              <a:t>M3/H </a:t>
            </a:r>
            <a:r>
              <a:rPr lang="sv-SE" sz="1200" b="1" dirty="0">
                <a:ln w="0"/>
                <a:solidFill>
                  <a:srgbClr val="00B050"/>
                </a:solidFill>
                <a:effectLst>
                  <a:reflection blurRad="6350" stA="53000" endA="300" endPos="35500" dir="5400000" sy="-90000" algn="bl" rotWithShape="0"/>
                </a:effectLst>
              </a:rPr>
              <a:t>- </a:t>
            </a:r>
            <a:r>
              <a:rPr lang="sv-SE" sz="1200" b="1" dirty="0" smtClean="0">
                <a:ln w="0"/>
                <a:solidFill>
                  <a:srgbClr val="00B050"/>
                </a:solidFill>
                <a:effectLst>
                  <a:reflection blurRad="6350" stA="53000" endA="300" endPos="35500" dir="5400000" sy="-90000" algn="bl" rotWithShape="0"/>
                </a:effectLst>
              </a:rPr>
              <a:t>TKS 14-14</a:t>
            </a:r>
            <a:r>
              <a:rPr lang="tr-TR" sz="1200" b="1" dirty="0" smtClean="0">
                <a:ln w="0"/>
                <a:solidFill>
                  <a:srgbClr val="00B050"/>
                </a:solidFill>
                <a:effectLst>
                  <a:reflection blurRad="6350" stA="53000" endA="300" endPos="35500" dir="5400000" sy="-90000" algn="bl" rotWithShape="0"/>
                </a:effectLst>
              </a:rPr>
              <a:t> </a:t>
            </a: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17</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rgbClr val="00B050"/>
                </a:solidFill>
                <a:effectLst>
                  <a:reflection blurRad="6350" stA="53000" endA="300" endPos="35500" dir="5400000" sy="-90000" algn="bl" rotWithShape="0"/>
                </a:effectLst>
              </a:rPr>
              <a:t>- </a:t>
            </a:r>
            <a:r>
              <a:rPr lang="tr-TR" sz="1200" b="1" dirty="0" smtClean="0">
                <a:solidFill>
                  <a:srgbClr val="00B050"/>
                </a:solidFill>
              </a:rPr>
              <a:t>TKS 17-14 MIXED AHU- </a:t>
            </a:r>
            <a:r>
              <a:rPr lang="tr-TR" sz="1200" b="1" dirty="0">
                <a:solidFill>
                  <a:srgbClr val="00B050"/>
                </a:solidFill>
              </a:rPr>
              <a:t>G4+F7+F9 </a:t>
            </a:r>
            <a:r>
              <a:rPr lang="tr-TR" sz="1200" b="1" dirty="0" smtClean="0">
                <a:solidFill>
                  <a:srgbClr val="00B050"/>
                </a:solidFill>
              </a:rPr>
              <a:t>FILTERED</a:t>
            </a:r>
            <a:endParaRPr lang="tr-TR" sz="1200" b="1" dirty="0">
              <a:solidFill>
                <a:srgbClr val="00B050"/>
              </a:solidFill>
            </a:endParaRPr>
          </a:p>
          <a:p>
            <a:r>
              <a:rPr lang="tr-TR" sz="1200" b="1" dirty="0" smtClean="0">
                <a:ln w="0"/>
                <a:solidFill>
                  <a:srgbClr val="00B050"/>
                </a:solidFill>
                <a:effectLst>
                  <a:reflection blurRad="6350" stA="53000" endA="300" endPos="35500" dir="5400000" sy="-90000" algn="bl" rotWithShape="0"/>
                </a:effectLst>
              </a:rPr>
              <a:t>-  93 </a:t>
            </a:r>
            <a:r>
              <a:rPr lang="tr-TR" sz="1200" b="1" dirty="0">
                <a:ln w="0"/>
                <a:solidFill>
                  <a:srgbClr val="00B050"/>
                </a:solidFill>
                <a:effectLst>
                  <a:reflection blurRad="6350" stA="53000" endA="300" endPos="35500" dir="5400000" sy="-90000" algn="bl" rotWithShape="0"/>
                </a:effectLst>
              </a:rPr>
              <a:t>KW </a:t>
            </a:r>
            <a:r>
              <a:rPr lang="tr-TR" sz="1200" b="1" dirty="0" smtClean="0">
                <a:ln w="0"/>
                <a:solidFill>
                  <a:srgbClr val="00B050"/>
                </a:solidFill>
                <a:effectLst>
                  <a:reflection blurRad="6350" stA="53000" endA="300" endPos="35500" dir="5400000" sy="-90000" algn="bl" rotWithShape="0"/>
                </a:effectLst>
              </a:rPr>
              <a:t>OUTDOOR UNIT </a:t>
            </a:r>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3</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smtClean="0">
                <a:ln w="0"/>
                <a:solidFill>
                  <a:schemeClr val="accent5">
                    <a:lumMod val="75000"/>
                  </a:schemeClr>
                </a:solidFill>
                <a:effectLst>
                  <a:reflection blurRad="6350" stA="53000" endA="300" endPos="35500" dir="5400000" sy="-90000" algn="bl" rotWithShape="0"/>
                </a:effectLst>
              </a:rPr>
              <a:t>0</a:t>
            </a:r>
            <a:r>
              <a:rPr lang="sv-SE" sz="1200" b="1" dirty="0" smtClean="0">
                <a:ln w="0"/>
                <a:solidFill>
                  <a:schemeClr val="accent5">
                    <a:lumMod val="75000"/>
                  </a:schemeClr>
                </a:solidFill>
                <a:effectLst>
                  <a:reflection blurRad="6350" stA="53000" endA="300" endPos="35500" dir="5400000" sy="-90000" algn="bl" rotWithShape="0"/>
                </a:effectLst>
              </a:rPr>
              <a:t>00 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9-7 MIXED AHU- </a:t>
            </a:r>
            <a:r>
              <a:rPr lang="tr-TR" sz="1200" b="1" dirty="0">
                <a:solidFill>
                  <a:srgbClr val="00B050"/>
                </a:solidFill>
              </a:rPr>
              <a:t>G4+F7+F9 </a:t>
            </a:r>
            <a:r>
              <a:rPr lang="tr-TR" sz="1200" b="1" dirty="0" smtClean="0">
                <a:solidFill>
                  <a:srgbClr val="00B050"/>
                </a:solidFill>
              </a:rPr>
              <a:t>FILTERED</a:t>
            </a:r>
          </a:p>
          <a:p>
            <a:r>
              <a:rPr lang="tr-TR" sz="1200" b="1" dirty="0" smtClean="0">
                <a:ln w="0"/>
                <a:solidFill>
                  <a:srgbClr val="00B050"/>
                </a:solidFill>
                <a:effectLst>
                  <a:reflection blurRad="6350" stA="53000" endA="300" endPos="35500" dir="5400000" sy="-90000" algn="bl" rotWithShape="0"/>
                </a:effectLst>
              </a:rPr>
              <a:t>-  14 KW OUTDOOR UNIT </a:t>
            </a: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3</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smtClean="0">
                <a:ln w="0"/>
                <a:solidFill>
                  <a:schemeClr val="accent5">
                    <a:lumMod val="75000"/>
                  </a:schemeClr>
                </a:solidFill>
                <a:effectLst>
                  <a:reflection blurRad="6350" stA="53000" endA="300" endPos="35500" dir="5400000" sy="-90000" algn="bl" rotWithShape="0"/>
                </a:effectLst>
              </a:rPr>
              <a:t>0</a:t>
            </a:r>
            <a:r>
              <a:rPr lang="sv-SE" sz="1200" b="1" dirty="0" smtClean="0">
                <a:ln w="0"/>
                <a:solidFill>
                  <a:schemeClr val="accent5">
                    <a:lumMod val="75000"/>
                  </a:schemeClr>
                </a:solidFill>
                <a:effectLst>
                  <a:reflection blurRad="6350" stA="53000" endA="300" endPos="35500" dir="5400000" sy="-90000" algn="bl" rotWithShape="0"/>
                </a:effectLst>
              </a:rPr>
              <a:t>00 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9-7 </a:t>
            </a:r>
            <a:r>
              <a:rPr lang="tr-TR" sz="1200" b="1" dirty="0" smtClean="0">
                <a:solidFill>
                  <a:srgbClr val="00B050"/>
                </a:solidFill>
              </a:rPr>
              <a:t>MIXED AHU- </a:t>
            </a:r>
            <a:r>
              <a:rPr lang="tr-TR" sz="1200" b="1" dirty="0">
                <a:solidFill>
                  <a:srgbClr val="00B050"/>
                </a:solidFill>
              </a:rPr>
              <a:t>G4+F7+F9 </a:t>
            </a:r>
            <a:r>
              <a:rPr lang="tr-TR" sz="1200" b="1" dirty="0" smtClean="0">
                <a:solidFill>
                  <a:srgbClr val="00B050"/>
                </a:solidFill>
              </a:rPr>
              <a:t>FILTERED</a:t>
            </a:r>
            <a:endParaRPr lang="tr-TR" sz="1200" b="1" dirty="0">
              <a:solidFill>
                <a:srgbClr val="00B050"/>
              </a:solidFill>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15 </a:t>
            </a:r>
            <a:r>
              <a:rPr lang="tr-TR" sz="1200" b="1" dirty="0">
                <a:ln w="0"/>
                <a:solidFill>
                  <a:schemeClr val="accent5">
                    <a:lumMod val="75000"/>
                  </a:schemeClr>
                </a:solidFill>
                <a:effectLst>
                  <a:reflection blurRad="6350" stA="53000" endA="300" endPos="35500" dir="5400000" sy="-90000" algn="bl" rotWithShape="0"/>
                </a:effectLst>
              </a:rPr>
              <a:t>KW </a:t>
            </a:r>
            <a:r>
              <a:rPr lang="tr-TR" sz="1200" b="1" dirty="0" smtClean="0">
                <a:ln w="0"/>
                <a:solidFill>
                  <a:srgbClr val="00B050"/>
                </a:solidFill>
                <a:effectLst>
                  <a:reflection blurRad="6350" stA="53000" endA="300" endPos="35500" dir="5400000" sy="-90000" algn="bl" rotWithShape="0"/>
                </a:effectLst>
              </a:rPr>
              <a:t>OUTDOOR UNIT </a:t>
            </a:r>
          </a:p>
          <a:p>
            <a:r>
              <a:rPr lang="tr-TR" sz="1200" b="1" dirty="0" smtClean="0">
                <a:ln w="0"/>
                <a:solidFill>
                  <a:srgbClr val="00B050"/>
                </a:solidFill>
                <a:effectLst>
                  <a:reflection blurRad="6350" stA="53000" endA="300" endPos="35500" dir="5400000" sy="-90000" algn="bl" rotWithShape="0"/>
                </a:effectLst>
              </a:rPr>
              <a:t>-  ROOF TOP</a:t>
            </a: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10.000 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13-10 BOX FAN</a:t>
            </a:r>
          </a:p>
          <a:p>
            <a:r>
              <a:rPr lang="tr-TR" sz="1200" b="1" dirty="0" smtClean="0">
                <a:solidFill>
                  <a:srgbClr val="00B050"/>
                </a:solidFill>
              </a:rPr>
              <a:t>-  3 </a:t>
            </a:r>
            <a:r>
              <a:rPr lang="tr-TR" sz="1200" b="1" dirty="0">
                <a:solidFill>
                  <a:srgbClr val="00B050"/>
                </a:solidFill>
              </a:rPr>
              <a:t>KW </a:t>
            </a:r>
            <a:r>
              <a:rPr lang="tr-TR" sz="1200" b="1" dirty="0" smtClean="0">
                <a:solidFill>
                  <a:srgbClr val="00B050"/>
                </a:solidFill>
              </a:rPr>
              <a:t>FREQUENCE INVERTOR</a:t>
            </a:r>
          </a:p>
          <a:p>
            <a:endParaRPr lang="tr-TR" sz="1200" dirty="0" smtClean="0"/>
          </a:p>
          <a:p>
            <a:endParaRPr lang="sv-SE" sz="1200" dirty="0">
              <a:ln w="0"/>
              <a:solidFill>
                <a:srgbClr val="FF0000"/>
              </a:solidFill>
              <a:effectLst>
                <a:reflection blurRad="6350" stA="53000" endA="300" endPos="35500" dir="5400000" sy="-90000" algn="bl" rotWithShape="0"/>
              </a:effectLst>
            </a:endParaRPr>
          </a:p>
        </p:txBody>
      </p:sp>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842" y="5057600"/>
            <a:ext cx="1292191" cy="1292191"/>
          </a:xfrm>
          <a:prstGeom prst="rect">
            <a:avLst/>
          </a:prstGeom>
        </p:spPr>
      </p:pic>
      <p:pic>
        <p:nvPicPr>
          <p:cNvPr id="14" name="Resi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2291" y="2583011"/>
            <a:ext cx="1651102" cy="1572986"/>
          </a:xfrm>
          <a:prstGeom prst="rect">
            <a:avLst/>
          </a:prstGeom>
        </p:spPr>
      </p:pic>
      <p:pic>
        <p:nvPicPr>
          <p:cNvPr id="15" name="Resi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300" y="3634596"/>
            <a:ext cx="3570298" cy="2008131"/>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42298" y="5936800"/>
            <a:ext cx="2541662" cy="957486"/>
          </a:xfrm>
          <a:prstGeom prst="rect">
            <a:avLst/>
          </a:prstGeom>
        </p:spPr>
      </p:pic>
      <p:pic>
        <p:nvPicPr>
          <p:cNvPr id="16" name="Resim 15"/>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spTree>
    <p:extLst>
      <p:ext uri="{BB962C8B-B14F-4D97-AF65-F5344CB8AC3E}">
        <p14:creationId xmlns:p14="http://schemas.microsoft.com/office/powerpoint/2010/main" val="3059189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8" y="-33526"/>
            <a:ext cx="9144000" cy="6858000"/>
          </a:xfrm>
          <a:prstGeom prst="rect">
            <a:avLst/>
          </a:prstGeom>
        </p:spPr>
      </p:pic>
      <p:sp>
        <p:nvSpPr>
          <p:cNvPr id="10" name="Dikdörtgen 9"/>
          <p:cNvSpPr/>
          <p:nvPr/>
        </p:nvSpPr>
        <p:spPr>
          <a:xfrm>
            <a:off x="-381611" y="85249"/>
            <a:ext cx="5256585"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4" name="Dikdörtgen 3"/>
          <p:cNvSpPr/>
          <p:nvPr/>
        </p:nvSpPr>
        <p:spPr>
          <a:xfrm>
            <a:off x="-55040" y="656113"/>
            <a:ext cx="5034206" cy="461665"/>
          </a:xfrm>
          <a:prstGeom prst="rect">
            <a:avLst/>
          </a:prstGeom>
        </p:spPr>
        <p:txBody>
          <a:bodyPr wrap="square">
            <a:spAutoFit/>
          </a:bodyPr>
          <a:lstStyle/>
          <a:p>
            <a:pPr algn="ctr"/>
            <a:r>
              <a:rPr lang="es-ES" sz="2400" b="1" dirty="0">
                <a:ln w="13462">
                  <a:solidFill>
                    <a:schemeClr val="bg1"/>
                  </a:solidFill>
                  <a:prstDash val="solid"/>
                </a:ln>
                <a:solidFill>
                  <a:schemeClr val="accent5">
                    <a:lumMod val="75000"/>
                  </a:schemeClr>
                </a:solidFill>
                <a:effectLst>
                  <a:outerShdw dist="38100" dir="2700000" algn="bl" rotWithShape="0">
                    <a:schemeClr val="accent5"/>
                  </a:outerShdw>
                </a:effectLst>
              </a:rPr>
              <a:t>Nordex Energy </a:t>
            </a:r>
            <a:r>
              <a:rPr lang="es-ES"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Mexico</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5" name="Dikdörtgen 4"/>
          <p:cNvSpPr/>
          <p:nvPr/>
        </p:nvSpPr>
        <p:spPr>
          <a:xfrm>
            <a:off x="1328724" y="2354811"/>
            <a:ext cx="2451188" cy="1261884"/>
          </a:xfrm>
          <a:prstGeom prst="rect">
            <a:avLst/>
          </a:prstGeom>
        </p:spPr>
        <p:txBody>
          <a:bodyPr wrap="square">
            <a:spAutoFit/>
          </a:bodyPr>
          <a:lstStyle/>
          <a:p>
            <a:r>
              <a:rPr lang="tr-TR" sz="1400" b="1" dirty="0" smtClean="0">
                <a:solidFill>
                  <a:schemeClr val="accent5">
                    <a:lumMod val="75000"/>
                  </a:schemeClr>
                </a:solidFill>
              </a:rPr>
              <a:t>4PCS 1000KW </a:t>
            </a:r>
            <a:r>
              <a:rPr lang="tr-TR" sz="1400" b="1" dirty="0" smtClean="0">
                <a:ln w="0"/>
                <a:solidFill>
                  <a:srgbClr val="00B050"/>
                </a:solidFill>
                <a:effectLst>
                  <a:reflection blurRad="6350" stA="53000" endA="300" endPos="35500" dir="5400000" sy="-90000" algn="bl" rotWithShape="0"/>
                </a:effectLst>
              </a:rPr>
              <a:t>CHILLER</a:t>
            </a:r>
          </a:p>
          <a:p>
            <a:r>
              <a:rPr lang="tr-TR" sz="1400" b="1" dirty="0">
                <a:solidFill>
                  <a:schemeClr val="accent5">
                    <a:lumMod val="75000"/>
                  </a:schemeClr>
                </a:solidFill>
              </a:rPr>
              <a:t>29PCS</a:t>
            </a:r>
            <a:r>
              <a:rPr lang="tr-TR" sz="1400" b="1" dirty="0" smtClean="0">
                <a:ln w="0"/>
                <a:solidFill>
                  <a:srgbClr val="00B050"/>
                </a:solidFill>
                <a:effectLst>
                  <a:reflection blurRad="6350" stA="53000" endA="300" endPos="35500" dir="5400000" sy="-90000" algn="bl" rotWithShape="0"/>
                </a:effectLst>
              </a:rPr>
              <a:t> AIR HANDLING UNITS</a:t>
            </a:r>
            <a:endParaRPr lang="tr-TR" sz="1400" b="1" dirty="0">
              <a:ln w="0"/>
              <a:solidFill>
                <a:srgbClr val="00B050"/>
              </a:solidFill>
              <a:effectLst>
                <a:reflection blurRad="6350" stA="53000" endA="300" endPos="35500" dir="5400000" sy="-90000" algn="bl" rotWithShape="0"/>
              </a:effectLst>
            </a:endParaRPr>
          </a:p>
          <a:p>
            <a:pPr marL="285750" indent="-285750">
              <a:buFontTx/>
              <a:buChar char="-"/>
            </a:pPr>
            <a:endParaRPr lang="tr-TR" sz="1600" b="1" dirty="0">
              <a:solidFill>
                <a:srgbClr val="00B050"/>
              </a:solidFill>
            </a:endParaRPr>
          </a:p>
          <a:p>
            <a:pPr marL="285750" indent="-285750">
              <a:buFontTx/>
              <a:buChar char="-"/>
            </a:pPr>
            <a:endParaRPr lang="tr-TR" sz="1600" b="1" dirty="0">
              <a:solidFill>
                <a:srgbClr val="00B050"/>
              </a:solidFill>
            </a:endParaRPr>
          </a:p>
          <a:p>
            <a:pPr marL="285750" indent="-285750">
              <a:buFontTx/>
              <a:buChar char="-"/>
            </a:pPr>
            <a:endParaRPr lang="tr-TR" sz="1600" b="1" dirty="0">
              <a:solidFill>
                <a:srgbClr val="00B050"/>
              </a:solidFill>
            </a:endParaRPr>
          </a:p>
        </p:txBody>
      </p:sp>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60403" y="5833461"/>
            <a:ext cx="2541662" cy="957486"/>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60371" y="6032386"/>
            <a:ext cx="875295" cy="792088"/>
          </a:xfrm>
          <a:prstGeom prst="rect">
            <a:avLst/>
          </a:prstGeom>
        </p:spPr>
      </p:pic>
      <p:pic>
        <p:nvPicPr>
          <p:cNvPr id="14" name="Resim 13"/>
          <p:cNvPicPr>
            <a:picLocks noChangeAspect="1"/>
          </p:cNvPicPr>
          <p:nvPr/>
        </p:nvPicPr>
        <p:blipFill rotWithShape="1">
          <a:blip r:embed="rId3">
            <a:extLst>
              <a:ext uri="{28A0092B-C50C-407E-A947-70E740481C1C}">
                <a14:useLocalDpi xmlns:a14="http://schemas.microsoft.com/office/drawing/2010/main" val="0"/>
              </a:ext>
            </a:extLst>
          </a:blip>
          <a:srcRect r="45040"/>
          <a:stretch/>
        </p:blipFill>
        <p:spPr>
          <a:xfrm>
            <a:off x="460178" y="1164563"/>
            <a:ext cx="3663603" cy="1234440"/>
          </a:xfrm>
          <a:prstGeom prst="rect">
            <a:avLst/>
          </a:prstGeom>
        </p:spPr>
      </p:pic>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9361" y="793135"/>
            <a:ext cx="4404154" cy="5040326"/>
          </a:xfrm>
          <a:prstGeom prst="rect">
            <a:avLst/>
          </a:prstGeom>
        </p:spPr>
      </p:pic>
      <p:pic>
        <p:nvPicPr>
          <p:cNvPr id="16" name="Resim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527" y="3219574"/>
            <a:ext cx="3436918" cy="2613887"/>
          </a:xfrm>
          <a:prstGeom prst="rect">
            <a:avLst/>
          </a:prstGeom>
        </p:spPr>
      </p:pic>
    </p:spTree>
    <p:extLst>
      <p:ext uri="{BB962C8B-B14F-4D97-AF65-F5344CB8AC3E}">
        <p14:creationId xmlns:p14="http://schemas.microsoft.com/office/powerpoint/2010/main" val="2551952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 y="0"/>
            <a:ext cx="9144000" cy="6858000"/>
          </a:xfrm>
          <a:prstGeom prst="rect">
            <a:avLst/>
          </a:prstGeom>
        </p:spPr>
      </p:pic>
      <p:sp>
        <p:nvSpPr>
          <p:cNvPr id="10" name="Dikdörtgen 9"/>
          <p:cNvSpPr/>
          <p:nvPr/>
        </p:nvSpPr>
        <p:spPr>
          <a:xfrm>
            <a:off x="323528" y="85249"/>
            <a:ext cx="4551446"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4" name="Dikdörtgen 3"/>
          <p:cNvSpPr/>
          <p:nvPr/>
        </p:nvSpPr>
        <p:spPr>
          <a:xfrm>
            <a:off x="-55040" y="656113"/>
            <a:ext cx="5034206" cy="461665"/>
          </a:xfrm>
          <a:prstGeom prst="rect">
            <a:avLst/>
          </a:prstGeom>
        </p:spPr>
        <p:txBody>
          <a:bodyPr wrap="square">
            <a:spAutoFit/>
          </a:bodyPr>
          <a:lstStyle/>
          <a:p>
            <a:pPr algn="ctr"/>
            <a:r>
              <a:rPr lang="tr-TR" sz="2400" b="1" dirty="0" err="1">
                <a:ln w="13462">
                  <a:solidFill>
                    <a:schemeClr val="bg1"/>
                  </a:solidFill>
                  <a:prstDash val="solid"/>
                </a:ln>
                <a:solidFill>
                  <a:schemeClr val="accent5">
                    <a:lumMod val="75000"/>
                  </a:schemeClr>
                </a:solidFill>
                <a:effectLst>
                  <a:outerShdw dist="38100" dir="2700000" algn="bl" rotWithShape="0">
                    <a:schemeClr val="accent5"/>
                  </a:outerShdw>
                </a:effectLst>
              </a:rPr>
              <a:t>Bitron</a:t>
            </a:r>
            <a:r>
              <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rPr>
              <a:t> Elektromekanik Ltd. Şti.</a:t>
            </a:r>
          </a:p>
        </p:txBody>
      </p:sp>
      <p:sp>
        <p:nvSpPr>
          <p:cNvPr id="5" name="Dikdörtgen 4"/>
          <p:cNvSpPr/>
          <p:nvPr/>
        </p:nvSpPr>
        <p:spPr>
          <a:xfrm>
            <a:off x="5601410" y="751339"/>
            <a:ext cx="3435086" cy="6494085"/>
          </a:xfrm>
          <a:prstGeom prst="rect">
            <a:avLst/>
          </a:prstGeom>
        </p:spPr>
        <p:txBody>
          <a:bodyPr wrap="square">
            <a:spAutoFit/>
          </a:bodyPr>
          <a:lstStyle/>
          <a:p>
            <a:pPr marL="171450" indent="-171450">
              <a:buFontTx/>
              <a:buChar char="-"/>
            </a:pPr>
            <a:r>
              <a:rPr lang="tr-TR" sz="1200" b="1" dirty="0" smtClean="0">
                <a:solidFill>
                  <a:schemeClr val="accent5">
                    <a:lumMod val="75000"/>
                  </a:schemeClr>
                </a:solidFill>
              </a:rPr>
              <a:t> 40.000 </a:t>
            </a:r>
            <a:r>
              <a:rPr lang="tr-TR" sz="1200" b="1" dirty="0">
                <a:solidFill>
                  <a:schemeClr val="accent5">
                    <a:lumMod val="75000"/>
                  </a:schemeClr>
                </a:solidFill>
              </a:rPr>
              <a:t>M3/H </a:t>
            </a:r>
            <a:r>
              <a:rPr lang="sv-SE" sz="1200" b="1" dirty="0">
                <a:solidFill>
                  <a:srgbClr val="00B050"/>
                </a:solidFill>
              </a:rPr>
              <a:t>TKS </a:t>
            </a:r>
            <a:r>
              <a:rPr lang="tr-TR" sz="1200" b="1" dirty="0" smtClean="0">
                <a:solidFill>
                  <a:srgbClr val="00B050"/>
                </a:solidFill>
              </a:rPr>
              <a:t>22-19 KS MIXED AHU </a:t>
            </a:r>
            <a:r>
              <a:rPr lang="tr-TR" sz="1200" b="1" dirty="0">
                <a:solidFill>
                  <a:srgbClr val="00B050"/>
                </a:solidFill>
              </a:rPr>
              <a:t>+ </a:t>
            </a:r>
            <a:r>
              <a:rPr lang="tr-TR" sz="1200" b="1" dirty="0" smtClean="0">
                <a:solidFill>
                  <a:srgbClr val="00B050"/>
                </a:solidFill>
              </a:rPr>
              <a:t>22 KW FREQUENCY INVERTER</a:t>
            </a:r>
          </a:p>
          <a:p>
            <a:pPr marL="171450" indent="-171450">
              <a:buFontTx/>
              <a:buChar char="-"/>
            </a:pPr>
            <a:endParaRPr lang="tr-TR" sz="1200" b="1" dirty="0">
              <a:solidFill>
                <a:srgbClr val="00B050"/>
              </a:solidFill>
            </a:endParaRPr>
          </a:p>
          <a:p>
            <a:r>
              <a:rPr lang="tr-TR" sz="1200" b="1" dirty="0" smtClean="0">
                <a:solidFill>
                  <a:schemeClr val="accent5">
                    <a:lumMod val="75000"/>
                  </a:schemeClr>
                </a:solidFill>
              </a:rPr>
              <a:t>-    24.000 </a:t>
            </a:r>
            <a:r>
              <a:rPr lang="tr-TR" sz="1200" b="1" dirty="0">
                <a:solidFill>
                  <a:schemeClr val="accent5">
                    <a:lumMod val="75000"/>
                  </a:schemeClr>
                </a:solidFill>
              </a:rPr>
              <a:t>M3/H </a:t>
            </a:r>
            <a:r>
              <a:rPr lang="sv-SE" sz="1200" b="1" dirty="0">
                <a:solidFill>
                  <a:srgbClr val="00B050"/>
                </a:solidFill>
              </a:rPr>
              <a:t>TKS </a:t>
            </a:r>
            <a:r>
              <a:rPr lang="tr-TR" sz="1200" b="1" dirty="0" smtClean="0">
                <a:solidFill>
                  <a:srgbClr val="00B050"/>
                </a:solidFill>
              </a:rPr>
              <a:t>19-16 </a:t>
            </a:r>
            <a:r>
              <a:rPr lang="tr-TR" sz="1200" b="1" dirty="0">
                <a:solidFill>
                  <a:srgbClr val="00B050"/>
                </a:solidFill>
              </a:rPr>
              <a:t>KS </a:t>
            </a:r>
            <a:r>
              <a:rPr lang="tr-TR" sz="1200" b="1" dirty="0" smtClean="0">
                <a:solidFill>
                  <a:srgbClr val="00B050"/>
                </a:solidFill>
              </a:rPr>
              <a:t>MIXED AHU + 15 </a:t>
            </a:r>
            <a:r>
              <a:rPr lang="tr-TR" sz="1200" b="1" dirty="0">
                <a:solidFill>
                  <a:srgbClr val="00B050"/>
                </a:solidFill>
              </a:rPr>
              <a:t>KW </a:t>
            </a:r>
            <a:r>
              <a:rPr lang="tr-TR" sz="1200" b="1" dirty="0" smtClean="0">
                <a:solidFill>
                  <a:srgbClr val="00B050"/>
                </a:solidFill>
              </a:rPr>
              <a:t>FREQUENCY INVERTER</a:t>
            </a:r>
          </a:p>
          <a:p>
            <a:pPr marL="285750" indent="-285750">
              <a:buFontTx/>
              <a:buChar char="-"/>
            </a:pPr>
            <a:endParaRPr lang="tr-TR" sz="1200" b="1" dirty="0">
              <a:solidFill>
                <a:srgbClr val="00B050"/>
              </a:solidFill>
            </a:endParaRPr>
          </a:p>
          <a:p>
            <a:r>
              <a:rPr lang="tr-TR" sz="1200" b="1" dirty="0">
                <a:solidFill>
                  <a:schemeClr val="accent5">
                    <a:lumMod val="75000"/>
                  </a:schemeClr>
                </a:solidFill>
              </a:rPr>
              <a:t>-    </a:t>
            </a:r>
            <a:r>
              <a:rPr lang="tr-TR" sz="1200" b="1" dirty="0" smtClean="0">
                <a:solidFill>
                  <a:schemeClr val="accent5">
                    <a:lumMod val="75000"/>
                  </a:schemeClr>
                </a:solidFill>
              </a:rPr>
              <a:t>20.000 </a:t>
            </a:r>
            <a:r>
              <a:rPr lang="tr-TR" sz="1200" b="1" dirty="0">
                <a:solidFill>
                  <a:schemeClr val="accent5">
                    <a:lumMod val="75000"/>
                  </a:schemeClr>
                </a:solidFill>
              </a:rPr>
              <a:t>M3/H </a:t>
            </a:r>
            <a:r>
              <a:rPr lang="sv-SE" sz="1200" b="1" dirty="0">
                <a:solidFill>
                  <a:srgbClr val="00B050"/>
                </a:solidFill>
              </a:rPr>
              <a:t>TKS </a:t>
            </a:r>
            <a:r>
              <a:rPr lang="tr-TR" sz="1200" b="1" dirty="0" smtClean="0">
                <a:solidFill>
                  <a:srgbClr val="00B050"/>
                </a:solidFill>
              </a:rPr>
              <a:t>19-14 </a:t>
            </a:r>
            <a:r>
              <a:rPr lang="tr-TR" sz="1200" b="1" dirty="0">
                <a:solidFill>
                  <a:srgbClr val="00B050"/>
                </a:solidFill>
              </a:rPr>
              <a:t>KS </a:t>
            </a:r>
            <a:r>
              <a:rPr lang="tr-TR" sz="1200" b="1" dirty="0" smtClean="0">
                <a:solidFill>
                  <a:srgbClr val="00B050"/>
                </a:solidFill>
              </a:rPr>
              <a:t>MIXED AHU + 11 </a:t>
            </a:r>
            <a:r>
              <a:rPr lang="tr-TR" sz="1200" b="1" dirty="0">
                <a:solidFill>
                  <a:srgbClr val="00B050"/>
                </a:solidFill>
              </a:rPr>
              <a:t>KW </a:t>
            </a:r>
            <a:r>
              <a:rPr lang="tr-TR" sz="1200" b="1" dirty="0" smtClean="0">
                <a:solidFill>
                  <a:srgbClr val="00B050"/>
                </a:solidFill>
              </a:rPr>
              <a:t>FREQUENCY INVERTER</a:t>
            </a:r>
            <a:endParaRPr lang="tr-TR" sz="1200" b="1" dirty="0">
              <a:solidFill>
                <a:srgbClr val="00B050"/>
              </a:solidFill>
            </a:endParaRPr>
          </a:p>
          <a:p>
            <a:pPr marL="285750" indent="-285750">
              <a:buFontTx/>
              <a:buChar char="-"/>
            </a:pPr>
            <a:endParaRPr lang="tr-TR" sz="1200" b="1" dirty="0">
              <a:solidFill>
                <a:srgbClr val="00B050"/>
              </a:solidFill>
            </a:endParaRPr>
          </a:p>
          <a:p>
            <a:r>
              <a:rPr lang="tr-TR" sz="1200" b="1" dirty="0">
                <a:solidFill>
                  <a:schemeClr val="accent5">
                    <a:lumMod val="75000"/>
                  </a:schemeClr>
                </a:solidFill>
              </a:rPr>
              <a:t>-    </a:t>
            </a:r>
            <a:r>
              <a:rPr lang="tr-TR" sz="1200" b="1" dirty="0" smtClean="0">
                <a:solidFill>
                  <a:schemeClr val="accent5">
                    <a:lumMod val="75000"/>
                  </a:schemeClr>
                </a:solidFill>
              </a:rPr>
              <a:t>10.000 </a:t>
            </a:r>
            <a:r>
              <a:rPr lang="tr-TR" sz="1200" b="1" dirty="0">
                <a:solidFill>
                  <a:schemeClr val="accent5">
                    <a:lumMod val="75000"/>
                  </a:schemeClr>
                </a:solidFill>
              </a:rPr>
              <a:t>M3/H </a:t>
            </a:r>
            <a:r>
              <a:rPr lang="sv-SE" sz="1200" b="1" dirty="0">
                <a:solidFill>
                  <a:srgbClr val="00B050"/>
                </a:solidFill>
              </a:rPr>
              <a:t>TKS </a:t>
            </a:r>
            <a:r>
              <a:rPr lang="tr-TR" sz="1200" b="1" dirty="0" smtClean="0">
                <a:solidFill>
                  <a:srgbClr val="00B050"/>
                </a:solidFill>
              </a:rPr>
              <a:t>14-10 </a:t>
            </a:r>
            <a:r>
              <a:rPr lang="tr-TR" sz="1200" b="1" dirty="0">
                <a:solidFill>
                  <a:srgbClr val="00B050"/>
                </a:solidFill>
              </a:rPr>
              <a:t>KS </a:t>
            </a:r>
            <a:r>
              <a:rPr lang="tr-TR" sz="1200" b="1" dirty="0" smtClean="0">
                <a:solidFill>
                  <a:srgbClr val="00B050"/>
                </a:solidFill>
              </a:rPr>
              <a:t>MIXED AHU + 5,5 </a:t>
            </a:r>
            <a:r>
              <a:rPr lang="tr-TR" sz="1200" b="1" dirty="0">
                <a:solidFill>
                  <a:srgbClr val="00B050"/>
                </a:solidFill>
              </a:rPr>
              <a:t>KW </a:t>
            </a:r>
            <a:r>
              <a:rPr lang="tr-TR" sz="1200" b="1" dirty="0" smtClean="0">
                <a:solidFill>
                  <a:srgbClr val="00B050"/>
                </a:solidFill>
              </a:rPr>
              <a:t>FREQUENCY INVERTER</a:t>
            </a:r>
            <a:endParaRPr lang="tr-TR" sz="1200" b="1" dirty="0">
              <a:solidFill>
                <a:srgbClr val="00B050"/>
              </a:solidFill>
            </a:endParaRPr>
          </a:p>
          <a:p>
            <a:pPr marL="285750" indent="-285750">
              <a:buFontTx/>
              <a:buChar char="-"/>
            </a:pPr>
            <a:endParaRPr lang="tr-TR" sz="1200" b="1" dirty="0" smtClean="0">
              <a:solidFill>
                <a:schemeClr val="accent5">
                  <a:lumMod val="75000"/>
                </a:schemeClr>
              </a:solidFill>
            </a:endParaRPr>
          </a:p>
          <a:p>
            <a:r>
              <a:rPr lang="tr-TR" sz="1200" b="1" dirty="0">
                <a:solidFill>
                  <a:schemeClr val="accent5">
                    <a:lumMod val="75000"/>
                  </a:schemeClr>
                </a:solidFill>
              </a:rPr>
              <a:t>-    </a:t>
            </a:r>
            <a:r>
              <a:rPr lang="tr-TR" sz="1200" b="1" dirty="0" smtClean="0">
                <a:solidFill>
                  <a:schemeClr val="accent5">
                    <a:lumMod val="75000"/>
                  </a:schemeClr>
                </a:solidFill>
              </a:rPr>
              <a:t>9.000 </a:t>
            </a:r>
            <a:r>
              <a:rPr lang="tr-TR" sz="1200" b="1" dirty="0">
                <a:solidFill>
                  <a:schemeClr val="accent5">
                    <a:lumMod val="75000"/>
                  </a:schemeClr>
                </a:solidFill>
              </a:rPr>
              <a:t>M3/H </a:t>
            </a:r>
            <a:r>
              <a:rPr lang="sv-SE" sz="1200" b="1" dirty="0">
                <a:solidFill>
                  <a:srgbClr val="00B050"/>
                </a:solidFill>
              </a:rPr>
              <a:t>TKS </a:t>
            </a:r>
            <a:r>
              <a:rPr lang="tr-TR" sz="1200" b="1" dirty="0" smtClean="0">
                <a:solidFill>
                  <a:srgbClr val="00B050"/>
                </a:solidFill>
              </a:rPr>
              <a:t>13-10 </a:t>
            </a:r>
            <a:r>
              <a:rPr lang="tr-TR" sz="1200" b="1" dirty="0">
                <a:solidFill>
                  <a:srgbClr val="00B050"/>
                </a:solidFill>
              </a:rPr>
              <a:t>KS </a:t>
            </a:r>
            <a:r>
              <a:rPr lang="tr-TR" sz="1200" b="1" dirty="0" smtClean="0">
                <a:solidFill>
                  <a:srgbClr val="00B050"/>
                </a:solidFill>
              </a:rPr>
              <a:t>MIXED AHU + 5,5 </a:t>
            </a:r>
            <a:r>
              <a:rPr lang="tr-TR" sz="1200" b="1" dirty="0">
                <a:solidFill>
                  <a:srgbClr val="00B050"/>
                </a:solidFill>
              </a:rPr>
              <a:t>KW </a:t>
            </a:r>
            <a:r>
              <a:rPr lang="tr-TR" sz="1200" b="1" dirty="0" smtClean="0">
                <a:solidFill>
                  <a:srgbClr val="00B050"/>
                </a:solidFill>
              </a:rPr>
              <a:t>FREQUENCY INVERTER</a:t>
            </a:r>
            <a:endParaRPr lang="tr-TR" sz="1200" b="1" dirty="0">
              <a:solidFill>
                <a:srgbClr val="00B050"/>
              </a:solidFill>
            </a:endParaRPr>
          </a:p>
          <a:p>
            <a:pPr marL="285750" indent="-285750">
              <a:buFontTx/>
              <a:buChar char="-"/>
            </a:pPr>
            <a:endParaRPr lang="tr-TR" sz="1200" b="1" dirty="0">
              <a:solidFill>
                <a:srgbClr val="00B050"/>
              </a:solidFill>
            </a:endParaRPr>
          </a:p>
          <a:p>
            <a:r>
              <a:rPr lang="tr-TR" sz="1200" b="1" dirty="0">
                <a:solidFill>
                  <a:schemeClr val="accent5">
                    <a:lumMod val="75000"/>
                  </a:schemeClr>
                </a:solidFill>
              </a:rPr>
              <a:t>-    </a:t>
            </a:r>
            <a:r>
              <a:rPr lang="tr-TR" sz="1200" b="1" dirty="0" smtClean="0">
                <a:solidFill>
                  <a:schemeClr val="accent5">
                    <a:lumMod val="75000"/>
                  </a:schemeClr>
                </a:solidFill>
              </a:rPr>
              <a:t>8.000 </a:t>
            </a:r>
            <a:r>
              <a:rPr lang="tr-TR" sz="1200" b="1" dirty="0">
                <a:solidFill>
                  <a:schemeClr val="accent5">
                    <a:lumMod val="75000"/>
                  </a:schemeClr>
                </a:solidFill>
              </a:rPr>
              <a:t>M3/H </a:t>
            </a:r>
            <a:r>
              <a:rPr lang="sv-SE" sz="1200" b="1" dirty="0">
                <a:solidFill>
                  <a:srgbClr val="00B050"/>
                </a:solidFill>
              </a:rPr>
              <a:t>TKS </a:t>
            </a:r>
            <a:r>
              <a:rPr lang="tr-TR" sz="1200" b="1" dirty="0" smtClean="0">
                <a:solidFill>
                  <a:srgbClr val="00B050"/>
                </a:solidFill>
              </a:rPr>
              <a:t>13-9 </a:t>
            </a:r>
            <a:r>
              <a:rPr lang="tr-TR" sz="1200" b="1" dirty="0">
                <a:solidFill>
                  <a:srgbClr val="00B050"/>
                </a:solidFill>
              </a:rPr>
              <a:t>KS + 15 KW </a:t>
            </a:r>
            <a:r>
              <a:rPr lang="tr-TR" sz="1200" b="1" dirty="0" smtClean="0">
                <a:solidFill>
                  <a:srgbClr val="00B050"/>
                </a:solidFill>
              </a:rPr>
              <a:t>FREQUENCY INVERTER</a:t>
            </a:r>
            <a:endParaRPr lang="tr-TR" sz="1200" b="1" dirty="0">
              <a:solidFill>
                <a:srgbClr val="00B050"/>
              </a:solidFill>
            </a:endParaRPr>
          </a:p>
          <a:p>
            <a:pPr marL="285750" indent="-285750">
              <a:buFontTx/>
              <a:buChar char="-"/>
            </a:pPr>
            <a:endParaRPr lang="tr-TR" sz="1200" b="1" dirty="0" smtClean="0">
              <a:solidFill>
                <a:schemeClr val="accent5">
                  <a:lumMod val="75000"/>
                </a:schemeClr>
              </a:solidFill>
            </a:endParaRPr>
          </a:p>
          <a:p>
            <a:r>
              <a:rPr lang="tr-TR" sz="1200" b="1" dirty="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5.0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smtClean="0">
                <a:ln w="0"/>
                <a:solidFill>
                  <a:srgbClr val="00B050"/>
                </a:solidFill>
                <a:effectLst>
                  <a:reflection blurRad="6350" stA="53000" endA="300" endPos="35500" dir="5400000" sy="-90000" algn="bl" rotWithShape="0"/>
                </a:effectLst>
              </a:rPr>
              <a:t>THRV-50  HEAT RECOVERY UNIT</a:t>
            </a:r>
            <a:endParaRPr lang="tr-TR" sz="1200" b="1" dirty="0">
              <a:ln w="0"/>
              <a:solidFill>
                <a:srgbClr val="00B050"/>
              </a:solidFill>
              <a:effectLst>
                <a:reflection blurRad="6350" stA="53000" endA="300" endPos="35500" dir="5400000" sy="-90000" algn="bl" rotWithShape="0"/>
              </a:effectLst>
            </a:endParaRPr>
          </a:p>
          <a:p>
            <a:pPr marL="285750" indent="-285750">
              <a:buFontTx/>
              <a:buChar char="-"/>
            </a:pPr>
            <a:endParaRPr lang="tr-TR" sz="1200" b="1" dirty="0" smtClean="0">
              <a:solidFill>
                <a:schemeClr val="accent5">
                  <a:lumMod val="75000"/>
                </a:schemeClr>
              </a:solidFill>
            </a:endParaRPr>
          </a:p>
          <a:p>
            <a:r>
              <a:rPr lang="tr-TR" sz="1200" b="1" dirty="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1.0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smtClean="0">
                <a:ln w="0"/>
                <a:solidFill>
                  <a:srgbClr val="00B050"/>
                </a:solidFill>
                <a:effectLst>
                  <a:reflection blurRad="6350" stA="53000" endA="300" endPos="35500" dir="5400000" sy="-90000" algn="bl" rotWithShape="0"/>
                </a:effectLst>
              </a:rPr>
              <a:t>THRV-10  HEAT RECOVERY UNIT</a:t>
            </a:r>
            <a:endParaRPr lang="tr-TR" sz="1200" b="1" dirty="0">
              <a:ln w="0"/>
              <a:solidFill>
                <a:srgbClr val="00B050"/>
              </a:solidFill>
              <a:effectLst>
                <a:reflection blurRad="6350" stA="53000" endA="300" endPos="35500" dir="5400000" sy="-90000" algn="bl" rotWithShape="0"/>
              </a:effectLst>
            </a:endParaRPr>
          </a:p>
          <a:p>
            <a:pPr marL="285750" indent="-285750">
              <a:buFontTx/>
              <a:buChar char="-"/>
            </a:pPr>
            <a:endParaRPr lang="tr-TR" sz="1200" b="1" dirty="0" smtClean="0">
              <a:solidFill>
                <a:srgbClr val="00B050"/>
              </a:solidFill>
            </a:endParaRPr>
          </a:p>
          <a:p>
            <a:r>
              <a:rPr lang="tr-TR" sz="1200" b="1" dirty="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8</a:t>
            </a:r>
            <a:r>
              <a:rPr lang="tr-TR" sz="1200" b="1" dirty="0">
                <a:ln w="0"/>
                <a:solidFill>
                  <a:schemeClr val="accent5">
                    <a:lumMod val="75000"/>
                  </a:schemeClr>
                </a:solidFill>
                <a:effectLst>
                  <a:reflection blurRad="6350" stA="53000" endA="300" endPos="35500" dir="5400000" sy="-90000" algn="bl" rotWithShape="0"/>
                </a:effectLst>
              </a:rPr>
              <a:t>5</a:t>
            </a:r>
            <a:r>
              <a:rPr lang="sv-SE" sz="1200" b="1" dirty="0" smtClean="0">
                <a:ln w="0"/>
                <a:solidFill>
                  <a:schemeClr val="accent5">
                    <a:lumMod val="75000"/>
                  </a:schemeClr>
                </a:solidFill>
                <a:effectLst>
                  <a:reflection blurRad="6350" stA="53000" endA="300" endPos="35500" dir="5400000" sy="-90000" algn="bl" rotWithShape="0"/>
                </a:effectLst>
              </a:rPr>
              <a:t>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a:ln w="0"/>
                <a:solidFill>
                  <a:srgbClr val="00B050"/>
                </a:solidFill>
                <a:effectLst>
                  <a:reflection blurRad="6350" stA="53000" endA="300" endPos="35500" dir="5400000" sy="-90000" algn="bl" rotWithShape="0"/>
                </a:effectLst>
              </a:rPr>
              <a:t>THRV-10  </a:t>
            </a:r>
            <a:r>
              <a:rPr lang="tr-TR" sz="1200" b="1" dirty="0" smtClean="0">
                <a:ln w="0"/>
                <a:solidFill>
                  <a:srgbClr val="00B050"/>
                </a:solidFill>
                <a:effectLst>
                  <a:reflection blurRad="6350" stA="53000" endA="300" endPos="35500" dir="5400000" sy="-90000" algn="bl" rotWithShape="0"/>
                </a:effectLst>
              </a:rPr>
              <a:t>HEAT RECOVERY UNIT</a:t>
            </a:r>
            <a:endParaRPr lang="tr-TR" sz="1200" b="1" dirty="0">
              <a:ln w="0"/>
              <a:solidFill>
                <a:srgbClr val="00B050"/>
              </a:solidFill>
              <a:effectLst>
                <a:reflection blurRad="6350" stA="53000" endA="300" endPos="35500" dir="5400000" sy="-90000" algn="bl" rotWithShape="0"/>
              </a:effectLst>
            </a:endParaRPr>
          </a:p>
          <a:p>
            <a:pPr marL="285750" indent="-285750">
              <a:buFontTx/>
              <a:buChar char="-"/>
            </a:pPr>
            <a:endParaRPr lang="tr-TR" sz="1200" b="1" dirty="0">
              <a:solidFill>
                <a:srgbClr val="00B050"/>
              </a:solidFill>
            </a:endParaRPr>
          </a:p>
          <a:p>
            <a:r>
              <a:rPr lang="tr-TR" sz="1200" b="1" dirty="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75</a:t>
            </a:r>
            <a:r>
              <a:rPr lang="sv-SE" sz="1200" b="1" dirty="0" smtClean="0">
                <a:ln w="0"/>
                <a:solidFill>
                  <a:schemeClr val="accent5">
                    <a:lumMod val="75000"/>
                  </a:schemeClr>
                </a:solidFill>
                <a:effectLst>
                  <a:reflection blurRad="6350" stA="53000" endA="300" endPos="35500" dir="5400000" sy="-90000" algn="bl" rotWithShape="0"/>
                </a:effectLst>
              </a:rPr>
              <a:t>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a:ln w="0"/>
                <a:solidFill>
                  <a:srgbClr val="00B050"/>
                </a:solidFill>
                <a:effectLst>
                  <a:reflection blurRad="6350" stA="53000" endA="300" endPos="35500" dir="5400000" sy="-90000" algn="bl" rotWithShape="0"/>
                </a:effectLst>
              </a:rPr>
              <a:t>THRV-10  </a:t>
            </a:r>
            <a:r>
              <a:rPr lang="tr-TR" sz="1200" b="1" dirty="0" smtClean="0">
                <a:ln w="0"/>
                <a:solidFill>
                  <a:srgbClr val="00B050"/>
                </a:solidFill>
                <a:effectLst>
                  <a:reflection blurRad="6350" stA="53000" endA="300" endPos="35500" dir="5400000" sy="-90000" algn="bl" rotWithShape="0"/>
                </a:effectLst>
              </a:rPr>
              <a:t>HEAT RECOVERY UNIT</a:t>
            </a:r>
            <a:endParaRPr lang="tr-TR" sz="1200" b="1" dirty="0">
              <a:ln w="0"/>
              <a:solidFill>
                <a:srgbClr val="00B050"/>
              </a:solidFill>
              <a:effectLst>
                <a:reflection blurRad="6350" stA="53000" endA="300" endPos="35500" dir="5400000" sy="-90000" algn="bl" rotWithShape="0"/>
              </a:effectLst>
            </a:endParaRPr>
          </a:p>
          <a:p>
            <a:pPr marL="285750" indent="-285750">
              <a:buFontTx/>
              <a:buChar char="-"/>
            </a:pPr>
            <a:endParaRPr lang="tr-TR" sz="1200" b="1" dirty="0">
              <a:solidFill>
                <a:srgbClr val="00B050"/>
              </a:solidFill>
            </a:endParaRPr>
          </a:p>
          <a:p>
            <a:r>
              <a:rPr lang="tr-TR" sz="1200" b="1" dirty="0" smtClean="0">
                <a:solidFill>
                  <a:srgbClr val="00B050"/>
                </a:solidFill>
              </a:rPr>
              <a:t>-    DUCT </a:t>
            </a:r>
            <a:r>
              <a:rPr lang="tr-TR" sz="1200" b="1" dirty="0">
                <a:solidFill>
                  <a:srgbClr val="00B050"/>
                </a:solidFill>
              </a:rPr>
              <a:t>TYPE CIRCULAR FAN</a:t>
            </a:r>
          </a:p>
          <a:p>
            <a:pPr marL="285750" indent="-285750">
              <a:buFontTx/>
              <a:buChar char="-"/>
            </a:pPr>
            <a:endParaRPr lang="tr-TR" sz="1200" b="1" dirty="0" smtClean="0">
              <a:solidFill>
                <a:srgbClr val="00B050"/>
              </a:solidFill>
            </a:endParaRPr>
          </a:p>
          <a:p>
            <a:endParaRPr lang="tr-TR" sz="1600" dirty="0"/>
          </a:p>
          <a:p>
            <a:pPr marL="285750" indent="-285750">
              <a:buFontTx/>
              <a:buChar char="-"/>
            </a:pPr>
            <a:endParaRPr lang="tr-TR" sz="1600" dirty="0" smtClean="0"/>
          </a:p>
          <a:p>
            <a:pPr marL="285750" indent="-285750">
              <a:buFontTx/>
              <a:buChar char="-"/>
            </a:pPr>
            <a:endParaRPr lang="tr-TR" sz="1600" b="1" dirty="0">
              <a:solidFill>
                <a:srgbClr val="00B050"/>
              </a:solidFill>
            </a:endParaRPr>
          </a:p>
          <a:p>
            <a:pPr marL="285750" indent="-285750">
              <a:buFontTx/>
              <a:buChar char="-"/>
            </a:pPr>
            <a:endParaRPr lang="tr-TR" sz="1600" b="1" dirty="0">
              <a:solidFill>
                <a:srgbClr val="00B050"/>
              </a:solidFill>
            </a:endParaRPr>
          </a:p>
          <a:p>
            <a:pPr marL="285750" indent="-285750">
              <a:buFontTx/>
              <a:buChar char="-"/>
            </a:pPr>
            <a:endParaRPr lang="tr-TR" sz="1600" b="1" dirty="0">
              <a:solidFill>
                <a:srgbClr val="00B050"/>
              </a:solidFill>
            </a:endParaRPr>
          </a:p>
        </p:txBody>
      </p:sp>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60403" y="5833461"/>
            <a:ext cx="2541662" cy="957486"/>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60371" y="6032386"/>
            <a:ext cx="875295" cy="792088"/>
          </a:xfrm>
          <a:prstGeom prst="rect">
            <a:avLst/>
          </a:prstGeom>
        </p:spPr>
      </p:pic>
      <p:pic>
        <p:nvPicPr>
          <p:cNvPr id="14" name="Resi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33" y="1689494"/>
            <a:ext cx="5263247" cy="3174770"/>
          </a:xfrm>
          <a:prstGeom prst="rect">
            <a:avLst/>
          </a:prstGeom>
        </p:spPr>
      </p:pic>
      <p:pic>
        <p:nvPicPr>
          <p:cNvPr id="15" name="Resim 14"/>
          <p:cNvPicPr>
            <a:picLocks noChangeAspect="1"/>
          </p:cNvPicPr>
          <p:nvPr/>
        </p:nvPicPr>
        <p:blipFill rotWithShape="1">
          <a:blip r:embed="rId4" cstate="print">
            <a:extLst>
              <a:ext uri="{28A0092B-C50C-407E-A947-70E740481C1C}">
                <a14:useLocalDpi xmlns:a14="http://schemas.microsoft.com/office/drawing/2010/main" val="0"/>
              </a:ext>
            </a:extLst>
          </a:blip>
          <a:srcRect l="7457" t="23924" b="10899"/>
          <a:stretch/>
        </p:blipFill>
        <p:spPr>
          <a:xfrm>
            <a:off x="3874495" y="5175418"/>
            <a:ext cx="1744156" cy="920740"/>
          </a:xfrm>
          <a:prstGeom prst="rect">
            <a:avLst/>
          </a:prstGeom>
        </p:spPr>
      </p:pic>
      <p:pic>
        <p:nvPicPr>
          <p:cNvPr id="16" name="Resi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703" y="4293096"/>
            <a:ext cx="4131151" cy="2323586"/>
          </a:xfrm>
          <a:prstGeom prst="rect">
            <a:avLst/>
          </a:prstGeom>
        </p:spPr>
      </p:pic>
      <p:pic>
        <p:nvPicPr>
          <p:cNvPr id="9" name="Resim 8"/>
          <p:cNvPicPr>
            <a:picLocks noChangeAspect="1"/>
          </p:cNvPicPr>
          <p:nvPr/>
        </p:nvPicPr>
        <p:blipFill rotWithShape="1">
          <a:blip r:embed="rId6" cstate="print">
            <a:extLst>
              <a:ext uri="{28A0092B-C50C-407E-A947-70E740481C1C}">
                <a14:useLocalDpi xmlns:a14="http://schemas.microsoft.com/office/drawing/2010/main" val="0"/>
              </a:ext>
            </a:extLst>
          </a:blip>
          <a:srcRect t="39413" b="31420"/>
          <a:stretch/>
        </p:blipFill>
        <p:spPr>
          <a:xfrm>
            <a:off x="1821014" y="1033032"/>
            <a:ext cx="2202600" cy="642425"/>
          </a:xfrm>
          <a:prstGeom prst="rect">
            <a:avLst/>
          </a:prstGeom>
        </p:spPr>
      </p:pic>
    </p:spTree>
    <p:extLst>
      <p:ext uri="{BB962C8B-B14F-4D97-AF65-F5344CB8AC3E}">
        <p14:creationId xmlns:p14="http://schemas.microsoft.com/office/powerpoint/2010/main" val="327007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 y="0"/>
            <a:ext cx="9144000" cy="6858000"/>
          </a:xfrm>
          <a:prstGeom prst="rect">
            <a:avLst/>
          </a:prstGeom>
        </p:spPr>
      </p:pic>
      <p:sp>
        <p:nvSpPr>
          <p:cNvPr id="10" name="Dikdörtgen 9"/>
          <p:cNvSpPr/>
          <p:nvPr/>
        </p:nvSpPr>
        <p:spPr>
          <a:xfrm>
            <a:off x="-381611" y="85249"/>
            <a:ext cx="5256585"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4" name="Dikdörtgen 3"/>
          <p:cNvSpPr/>
          <p:nvPr/>
        </p:nvSpPr>
        <p:spPr>
          <a:xfrm>
            <a:off x="88976" y="656113"/>
            <a:ext cx="4411016" cy="830997"/>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METRO ISTANBUL / ULAŞIM A.Ş. PROJECTS</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89" y="3212569"/>
            <a:ext cx="4103529" cy="2505619"/>
          </a:xfrm>
          <a:prstGeom prst="rect">
            <a:avLst/>
          </a:prstGeom>
        </p:spPr>
      </p:pic>
      <p:sp>
        <p:nvSpPr>
          <p:cNvPr id="5" name="Dikdörtgen 4"/>
          <p:cNvSpPr/>
          <p:nvPr/>
        </p:nvSpPr>
        <p:spPr>
          <a:xfrm>
            <a:off x="251520" y="2212409"/>
            <a:ext cx="7460575" cy="2616101"/>
          </a:xfrm>
          <a:prstGeom prst="rect">
            <a:avLst/>
          </a:prstGeom>
        </p:spPr>
        <p:txBody>
          <a:bodyPr wrap="square">
            <a:spAutoFit/>
          </a:bodyPr>
          <a:lstStyle/>
          <a:p>
            <a:r>
              <a:rPr lang="tr-TR" sz="1200" b="1" dirty="0" smtClean="0">
                <a:solidFill>
                  <a:schemeClr val="accent5">
                    <a:lumMod val="75000"/>
                  </a:schemeClr>
                </a:solidFill>
              </a:rPr>
              <a:t>-    </a:t>
            </a:r>
            <a:r>
              <a:rPr lang="tr-TR" sz="1200" b="1" dirty="0" smtClean="0">
                <a:solidFill>
                  <a:srgbClr val="00B050"/>
                </a:solidFill>
              </a:rPr>
              <a:t>AIR </a:t>
            </a:r>
            <a:r>
              <a:rPr lang="tr-TR" sz="1200" b="1" dirty="0">
                <a:solidFill>
                  <a:srgbClr val="00B050"/>
                </a:solidFill>
              </a:rPr>
              <a:t>HANDLING </a:t>
            </a:r>
            <a:r>
              <a:rPr lang="tr-TR" sz="1200" b="1" dirty="0" smtClean="0">
                <a:solidFill>
                  <a:srgbClr val="00B050"/>
                </a:solidFill>
              </a:rPr>
              <a:t>UNIT</a:t>
            </a:r>
          </a:p>
          <a:p>
            <a:pPr marL="285750" indent="-285750">
              <a:buFontTx/>
              <a:buChar char="-"/>
            </a:pPr>
            <a:endParaRPr lang="tr-TR" sz="1200" b="1" dirty="0" smtClean="0">
              <a:solidFill>
                <a:srgbClr val="00B050"/>
              </a:solidFill>
            </a:endParaRPr>
          </a:p>
          <a:p>
            <a:r>
              <a:rPr lang="tr-TR" sz="1200" b="1" dirty="0" smtClean="0">
                <a:solidFill>
                  <a:schemeClr val="accent5">
                    <a:lumMod val="75000"/>
                  </a:schemeClr>
                </a:solidFill>
              </a:rPr>
              <a:t>-    </a:t>
            </a:r>
            <a:r>
              <a:rPr lang="tr-TR" sz="1200" b="1" dirty="0" smtClean="0">
                <a:solidFill>
                  <a:srgbClr val="00B050"/>
                </a:solidFill>
              </a:rPr>
              <a:t>EXHAUST </a:t>
            </a:r>
            <a:r>
              <a:rPr lang="tr-TR" sz="1200" b="1" dirty="0">
                <a:solidFill>
                  <a:srgbClr val="00B050"/>
                </a:solidFill>
              </a:rPr>
              <a:t>FAN </a:t>
            </a:r>
            <a:endParaRPr lang="tr-TR" sz="1200" b="1" dirty="0" smtClean="0">
              <a:solidFill>
                <a:srgbClr val="00B050"/>
              </a:solidFill>
            </a:endParaRPr>
          </a:p>
          <a:p>
            <a:pPr marL="285750" indent="-285750">
              <a:buFontTx/>
              <a:buChar char="-"/>
            </a:pPr>
            <a:endParaRPr lang="tr-TR" sz="1200" b="1" dirty="0">
              <a:solidFill>
                <a:srgbClr val="00B050"/>
              </a:solidFill>
            </a:endParaRPr>
          </a:p>
          <a:p>
            <a:r>
              <a:rPr lang="tr-TR" sz="1200" b="1" dirty="0" smtClean="0">
                <a:solidFill>
                  <a:schemeClr val="accent5">
                    <a:lumMod val="75000"/>
                  </a:schemeClr>
                </a:solidFill>
              </a:rPr>
              <a:t>-    </a:t>
            </a:r>
            <a:r>
              <a:rPr lang="tr-TR" sz="1200" b="1" dirty="0" smtClean="0">
                <a:ln w="0"/>
                <a:solidFill>
                  <a:srgbClr val="00B050"/>
                </a:solidFill>
                <a:effectLst>
                  <a:reflection blurRad="6350" stA="53000" endA="300" endPos="35500" dir="5400000" sy="-90000" algn="bl" rotWithShape="0"/>
                </a:effectLst>
              </a:rPr>
              <a:t>HEAT </a:t>
            </a:r>
            <a:r>
              <a:rPr lang="tr-TR" sz="1200" b="1" dirty="0">
                <a:ln w="0"/>
                <a:solidFill>
                  <a:srgbClr val="00B050"/>
                </a:solidFill>
                <a:effectLst>
                  <a:reflection blurRad="6350" stA="53000" endA="300" endPos="35500" dir="5400000" sy="-90000" algn="bl" rotWithShape="0"/>
                </a:effectLst>
              </a:rPr>
              <a:t>RECOVERY UNIT</a:t>
            </a:r>
            <a:endParaRPr lang="tr-TR" sz="1200" b="1" dirty="0" smtClean="0">
              <a:solidFill>
                <a:srgbClr val="00B050"/>
              </a:solidFill>
            </a:endParaRPr>
          </a:p>
          <a:p>
            <a:endParaRPr lang="tr-TR" sz="1200" b="1" dirty="0">
              <a:solidFill>
                <a:srgbClr val="00B050"/>
              </a:solidFill>
            </a:endParaRPr>
          </a:p>
          <a:p>
            <a:pPr marL="171450" indent="-171450">
              <a:buFontTx/>
              <a:buChar char="-"/>
            </a:pPr>
            <a:r>
              <a:rPr lang="tr-TR" sz="1200" b="1" dirty="0">
                <a:solidFill>
                  <a:srgbClr val="00B050"/>
                </a:solidFill>
              </a:rPr>
              <a:t>INLINE RECTANGLE FAN</a:t>
            </a:r>
            <a:endParaRPr lang="tr-TR" sz="1200" b="1" dirty="0" smtClean="0">
              <a:solidFill>
                <a:srgbClr val="00B050"/>
              </a:solidFill>
            </a:endParaRPr>
          </a:p>
          <a:p>
            <a:endParaRPr lang="tr-TR" sz="1600" dirty="0"/>
          </a:p>
          <a:p>
            <a:pPr marL="285750" indent="-285750">
              <a:buFontTx/>
              <a:buChar char="-"/>
            </a:pPr>
            <a:endParaRPr lang="tr-TR" sz="1600" dirty="0" smtClean="0"/>
          </a:p>
          <a:p>
            <a:pPr marL="285750" indent="-285750">
              <a:buFontTx/>
              <a:buChar char="-"/>
            </a:pPr>
            <a:endParaRPr lang="tr-TR" sz="1600" b="1" dirty="0">
              <a:solidFill>
                <a:srgbClr val="00B050"/>
              </a:solidFill>
            </a:endParaRPr>
          </a:p>
          <a:p>
            <a:pPr marL="285750" indent="-285750">
              <a:buFontTx/>
              <a:buChar char="-"/>
            </a:pPr>
            <a:endParaRPr lang="tr-TR" sz="1600" b="1" dirty="0">
              <a:solidFill>
                <a:srgbClr val="00B050"/>
              </a:solidFill>
            </a:endParaRPr>
          </a:p>
          <a:p>
            <a:pPr marL="285750" indent="-285750">
              <a:buFontTx/>
              <a:buChar char="-"/>
            </a:pPr>
            <a:endParaRPr lang="tr-TR" sz="1600" b="1" dirty="0">
              <a:solidFill>
                <a:srgbClr val="00B050"/>
              </a:solidFill>
            </a:endParaRPr>
          </a:p>
        </p:txBody>
      </p:sp>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60403" y="5833461"/>
            <a:ext cx="2541662" cy="957486"/>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60371" y="6032386"/>
            <a:ext cx="875295" cy="792088"/>
          </a:xfrm>
          <a:prstGeom prst="rect">
            <a:avLst/>
          </a:prstGeom>
        </p:spPr>
      </p:pic>
      <p:pic>
        <p:nvPicPr>
          <p:cNvPr id="14" name="Resi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5177" y="1190584"/>
            <a:ext cx="4557886" cy="4557886"/>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793" y="5031889"/>
            <a:ext cx="858432" cy="858432"/>
          </a:xfrm>
          <a:prstGeom prst="rect">
            <a:avLst/>
          </a:prstGeom>
        </p:spPr>
      </p:pic>
      <p:pic>
        <p:nvPicPr>
          <p:cNvPr id="15" name="Resim 14"/>
          <p:cNvPicPr>
            <a:picLocks noChangeAspect="1"/>
          </p:cNvPicPr>
          <p:nvPr/>
        </p:nvPicPr>
        <p:blipFill rotWithShape="1">
          <a:blip r:embed="rId6" cstate="print">
            <a:extLst>
              <a:ext uri="{28A0092B-C50C-407E-A947-70E740481C1C}">
                <a14:useLocalDpi xmlns:a14="http://schemas.microsoft.com/office/drawing/2010/main" val="0"/>
              </a:ext>
            </a:extLst>
          </a:blip>
          <a:srcRect l="7457" t="23924" b="10899"/>
          <a:stretch/>
        </p:blipFill>
        <p:spPr>
          <a:xfrm>
            <a:off x="1346849" y="5157363"/>
            <a:ext cx="1335801" cy="705169"/>
          </a:xfrm>
          <a:prstGeom prst="rect">
            <a:avLst/>
          </a:prstGeom>
        </p:spPr>
      </p:pic>
      <p:pic>
        <p:nvPicPr>
          <p:cNvPr id="3" name="Resi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0434" y="1464088"/>
            <a:ext cx="2223479" cy="592928"/>
          </a:xfrm>
          <a:prstGeom prst="rect">
            <a:avLst/>
          </a:prstGeom>
        </p:spPr>
      </p:pic>
    </p:spTree>
    <p:extLst>
      <p:ext uri="{BB962C8B-B14F-4D97-AF65-F5344CB8AC3E}">
        <p14:creationId xmlns:p14="http://schemas.microsoft.com/office/powerpoint/2010/main" val="2439405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 y="0"/>
            <a:ext cx="9144000" cy="6858000"/>
          </a:xfrm>
          <a:prstGeom prst="rect">
            <a:avLst/>
          </a:prstGeom>
        </p:spPr>
      </p:pic>
      <p:sp>
        <p:nvSpPr>
          <p:cNvPr id="10" name="Dikdörtgen 9"/>
          <p:cNvSpPr/>
          <p:nvPr/>
        </p:nvSpPr>
        <p:spPr>
          <a:xfrm>
            <a:off x="-381611" y="85249"/>
            <a:ext cx="5256585"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4" name="Dikdörtgen 3"/>
          <p:cNvSpPr/>
          <p:nvPr/>
        </p:nvSpPr>
        <p:spPr>
          <a:xfrm>
            <a:off x="6490" y="656113"/>
            <a:ext cx="5205039" cy="769441"/>
          </a:xfrm>
          <a:prstGeom prst="rect">
            <a:avLst/>
          </a:prstGeom>
        </p:spPr>
        <p:txBody>
          <a:bodyPr wrap="square">
            <a:spAutoFit/>
          </a:bodyPr>
          <a:lstStyle/>
          <a:p>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POLİBAK- BOPP ÜRETİM ALANLARI PROJECTS</a:t>
            </a:r>
            <a:endPar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047" y="4099428"/>
            <a:ext cx="4417752" cy="2484786"/>
          </a:xfrm>
          <a:prstGeom prst="rect">
            <a:avLst/>
          </a:prstGeom>
        </p:spPr>
      </p:pic>
      <p:sp>
        <p:nvSpPr>
          <p:cNvPr id="5" name="Dikdörtgen 4"/>
          <p:cNvSpPr/>
          <p:nvPr/>
        </p:nvSpPr>
        <p:spPr>
          <a:xfrm>
            <a:off x="5097354" y="260648"/>
            <a:ext cx="3795126" cy="7248138"/>
          </a:xfrm>
          <a:prstGeom prst="rect">
            <a:avLst/>
          </a:prstGeom>
        </p:spPr>
        <p:txBody>
          <a:bodyPr wrap="square">
            <a:spAutoFit/>
          </a:bodyPr>
          <a:lstStyle/>
          <a:p>
            <a:pPr marL="171450" indent="-171450">
              <a:buFontTx/>
              <a:buChar char="-"/>
            </a:pPr>
            <a:r>
              <a:rPr lang="tr-TR" sz="1100" b="1" dirty="0" smtClean="0">
                <a:solidFill>
                  <a:schemeClr val="accent5">
                    <a:lumMod val="75000"/>
                  </a:schemeClr>
                </a:solidFill>
              </a:rPr>
              <a:t>50.400 M3/H </a:t>
            </a:r>
            <a:r>
              <a:rPr lang="sv-SE" sz="1100" b="1" dirty="0">
                <a:solidFill>
                  <a:srgbClr val="00B050"/>
                </a:solidFill>
              </a:rPr>
              <a:t>TKS </a:t>
            </a:r>
            <a:r>
              <a:rPr lang="tr-TR" sz="1100" b="1" dirty="0" smtClean="0">
                <a:solidFill>
                  <a:srgbClr val="00B050"/>
                </a:solidFill>
              </a:rPr>
              <a:t>22-19 MIXED HRU AHU </a:t>
            </a:r>
          </a:p>
          <a:p>
            <a:pPr marL="171450" indent="-171450">
              <a:buFontTx/>
              <a:buChar char="-"/>
            </a:pPr>
            <a:endParaRPr lang="tr-TR" sz="1100" b="1" dirty="0" smtClean="0">
              <a:solidFill>
                <a:srgbClr val="00B050"/>
              </a:solidFill>
            </a:endParaRPr>
          </a:p>
          <a:p>
            <a:pPr marL="171450" indent="-171450">
              <a:buFontTx/>
              <a:buChar char="-"/>
            </a:pPr>
            <a:r>
              <a:rPr lang="tr-TR" sz="1100" b="1" dirty="0" smtClean="0">
                <a:solidFill>
                  <a:schemeClr val="accent5">
                    <a:lumMod val="75000"/>
                  </a:schemeClr>
                </a:solidFill>
              </a:rPr>
              <a:t> 45.000 </a:t>
            </a:r>
            <a:r>
              <a:rPr lang="tr-TR" sz="1100" b="1" dirty="0">
                <a:solidFill>
                  <a:schemeClr val="accent5">
                    <a:lumMod val="75000"/>
                  </a:schemeClr>
                </a:solidFill>
              </a:rPr>
              <a:t>M3/H </a:t>
            </a:r>
            <a:r>
              <a:rPr lang="sv-SE" sz="1100" b="1" dirty="0">
                <a:solidFill>
                  <a:srgbClr val="00B050"/>
                </a:solidFill>
              </a:rPr>
              <a:t>TKS </a:t>
            </a:r>
            <a:r>
              <a:rPr lang="tr-TR" sz="1100" b="1" dirty="0">
                <a:solidFill>
                  <a:srgbClr val="00B050"/>
                </a:solidFill>
              </a:rPr>
              <a:t>22-19 </a:t>
            </a:r>
            <a:r>
              <a:rPr lang="tr-TR" sz="1100" b="1" dirty="0" smtClean="0">
                <a:solidFill>
                  <a:srgbClr val="00B050"/>
                </a:solidFill>
              </a:rPr>
              <a:t>AHU</a:t>
            </a:r>
          </a:p>
          <a:p>
            <a:pPr marL="171450" indent="-171450">
              <a:buFontTx/>
              <a:buChar char="-"/>
            </a:pPr>
            <a:endParaRPr lang="tr-TR" sz="1100" b="1" dirty="0">
              <a:solidFill>
                <a:srgbClr val="00B050"/>
              </a:solidFill>
            </a:endParaRPr>
          </a:p>
          <a:p>
            <a:pPr marL="171450" indent="-171450">
              <a:buFontTx/>
              <a:buChar char="-"/>
            </a:pPr>
            <a:r>
              <a:rPr lang="tr-TR" sz="1100" b="1" dirty="0" smtClean="0">
                <a:solidFill>
                  <a:schemeClr val="accent5">
                    <a:lumMod val="75000"/>
                  </a:schemeClr>
                </a:solidFill>
              </a:rPr>
              <a:t> 45.000 </a:t>
            </a:r>
            <a:r>
              <a:rPr lang="tr-TR" sz="1100" b="1" dirty="0">
                <a:solidFill>
                  <a:schemeClr val="accent5">
                    <a:lumMod val="75000"/>
                  </a:schemeClr>
                </a:solidFill>
              </a:rPr>
              <a:t>M3/H </a:t>
            </a:r>
            <a:r>
              <a:rPr lang="sv-SE" sz="1100" b="1" dirty="0">
                <a:solidFill>
                  <a:srgbClr val="00B050"/>
                </a:solidFill>
              </a:rPr>
              <a:t>TKS </a:t>
            </a:r>
            <a:r>
              <a:rPr lang="tr-TR" sz="1100" b="1" dirty="0">
                <a:solidFill>
                  <a:srgbClr val="00B050"/>
                </a:solidFill>
              </a:rPr>
              <a:t>22-19 </a:t>
            </a:r>
            <a:r>
              <a:rPr lang="tr-TR" sz="1100" b="1" dirty="0" smtClean="0">
                <a:solidFill>
                  <a:srgbClr val="00B050"/>
                </a:solidFill>
              </a:rPr>
              <a:t>AHU   </a:t>
            </a:r>
          </a:p>
          <a:p>
            <a:pPr marL="171450" indent="-171450">
              <a:buFontTx/>
              <a:buChar char="-"/>
            </a:pPr>
            <a:endParaRPr lang="tr-TR" sz="1100" b="1" dirty="0" smtClean="0">
              <a:solidFill>
                <a:schemeClr val="accent5">
                  <a:lumMod val="75000"/>
                </a:schemeClr>
              </a:solidFill>
            </a:endParaRPr>
          </a:p>
          <a:p>
            <a:pPr marL="171450" indent="-171450">
              <a:buFontTx/>
              <a:buChar char="-"/>
            </a:pPr>
            <a:r>
              <a:rPr lang="tr-TR" sz="1100" b="1" dirty="0" smtClean="0">
                <a:solidFill>
                  <a:schemeClr val="accent5">
                    <a:lumMod val="75000"/>
                  </a:schemeClr>
                </a:solidFill>
              </a:rPr>
              <a:t> 32.000 </a:t>
            </a:r>
            <a:r>
              <a:rPr lang="tr-TR" sz="1100" b="1" dirty="0">
                <a:solidFill>
                  <a:schemeClr val="accent5">
                    <a:lumMod val="75000"/>
                  </a:schemeClr>
                </a:solidFill>
              </a:rPr>
              <a:t>M3/H </a:t>
            </a:r>
            <a:r>
              <a:rPr lang="sv-SE" sz="1100" b="1" dirty="0">
                <a:solidFill>
                  <a:srgbClr val="00B050"/>
                </a:solidFill>
              </a:rPr>
              <a:t>TKS </a:t>
            </a:r>
            <a:r>
              <a:rPr lang="tr-TR" sz="1100" b="1" dirty="0" smtClean="0">
                <a:solidFill>
                  <a:srgbClr val="00B050"/>
                </a:solidFill>
              </a:rPr>
              <a:t>22-17 MIXED AHU </a:t>
            </a:r>
            <a:endParaRPr lang="tr-TR" sz="1100" b="1" dirty="0">
              <a:solidFill>
                <a:srgbClr val="00B050"/>
              </a:solidFill>
            </a:endParaRPr>
          </a:p>
          <a:p>
            <a:pPr marL="171450" indent="-171450">
              <a:buFontTx/>
              <a:buChar char="-"/>
            </a:pPr>
            <a:endParaRPr lang="tr-TR" sz="1100" b="1" dirty="0">
              <a:solidFill>
                <a:srgbClr val="00B050"/>
              </a:solidFill>
            </a:endParaRPr>
          </a:p>
          <a:p>
            <a:pPr marL="171450" indent="-171450">
              <a:buFontTx/>
              <a:buChar char="-"/>
            </a:pPr>
            <a:r>
              <a:rPr lang="tr-TR" sz="1100" b="1" dirty="0" smtClean="0">
                <a:solidFill>
                  <a:schemeClr val="accent5">
                    <a:lumMod val="75000"/>
                  </a:schemeClr>
                </a:solidFill>
              </a:rPr>
              <a:t> 32.000 </a:t>
            </a:r>
            <a:r>
              <a:rPr lang="tr-TR" sz="1100" b="1" dirty="0">
                <a:solidFill>
                  <a:schemeClr val="accent5">
                    <a:lumMod val="75000"/>
                  </a:schemeClr>
                </a:solidFill>
              </a:rPr>
              <a:t>M3/H </a:t>
            </a:r>
            <a:r>
              <a:rPr lang="sv-SE" sz="1100" b="1" dirty="0">
                <a:solidFill>
                  <a:srgbClr val="00B050"/>
                </a:solidFill>
              </a:rPr>
              <a:t>TKS </a:t>
            </a:r>
            <a:r>
              <a:rPr lang="tr-TR" sz="1100" b="1" dirty="0">
                <a:solidFill>
                  <a:srgbClr val="00B050"/>
                </a:solidFill>
              </a:rPr>
              <a:t>22-17 </a:t>
            </a:r>
            <a:r>
              <a:rPr lang="tr-TR" sz="1100" b="1" dirty="0" smtClean="0">
                <a:solidFill>
                  <a:srgbClr val="00B050"/>
                </a:solidFill>
              </a:rPr>
              <a:t>MIXED AHU </a:t>
            </a:r>
            <a:endParaRPr lang="tr-TR" sz="1100" b="1" dirty="0">
              <a:solidFill>
                <a:srgbClr val="00B050"/>
              </a:solidFill>
            </a:endParaRPr>
          </a:p>
          <a:p>
            <a:endParaRPr lang="tr-TR" sz="1100" b="1" dirty="0" smtClean="0">
              <a:solidFill>
                <a:schemeClr val="accent5">
                  <a:lumMod val="75000"/>
                </a:schemeClr>
              </a:solidFill>
            </a:endParaRPr>
          </a:p>
          <a:p>
            <a:r>
              <a:rPr lang="tr-TR" sz="1100" b="1" dirty="0">
                <a:solidFill>
                  <a:schemeClr val="accent5">
                    <a:lumMod val="75000"/>
                  </a:schemeClr>
                </a:solidFill>
              </a:rPr>
              <a:t>- </a:t>
            </a:r>
            <a:r>
              <a:rPr lang="tr-TR" sz="1100" b="1" dirty="0" smtClean="0">
                <a:solidFill>
                  <a:schemeClr val="accent5">
                    <a:lumMod val="75000"/>
                  </a:schemeClr>
                </a:solidFill>
              </a:rPr>
              <a:t>    32.000 </a:t>
            </a:r>
            <a:r>
              <a:rPr lang="tr-TR" sz="1100" b="1" dirty="0">
                <a:solidFill>
                  <a:schemeClr val="accent5">
                    <a:lumMod val="75000"/>
                  </a:schemeClr>
                </a:solidFill>
              </a:rPr>
              <a:t>M3/H </a:t>
            </a:r>
            <a:r>
              <a:rPr lang="sv-SE" sz="1100" b="1" dirty="0">
                <a:solidFill>
                  <a:srgbClr val="00B050"/>
                </a:solidFill>
              </a:rPr>
              <a:t>TKS </a:t>
            </a:r>
            <a:r>
              <a:rPr lang="tr-TR" sz="1100" b="1" dirty="0" smtClean="0">
                <a:solidFill>
                  <a:srgbClr val="00B050"/>
                </a:solidFill>
              </a:rPr>
              <a:t>22-17 AHU </a:t>
            </a:r>
          </a:p>
          <a:p>
            <a:pPr marL="285750" indent="-285750">
              <a:buFontTx/>
              <a:buChar char="-"/>
            </a:pPr>
            <a:endParaRPr lang="tr-TR" sz="1100" b="1" dirty="0">
              <a:solidFill>
                <a:srgbClr val="00B050"/>
              </a:solidFill>
            </a:endParaRPr>
          </a:p>
          <a:p>
            <a:r>
              <a:rPr lang="tr-TR" sz="1100" b="1" dirty="0" smtClean="0">
                <a:solidFill>
                  <a:schemeClr val="accent5">
                    <a:lumMod val="75000"/>
                  </a:schemeClr>
                </a:solidFill>
              </a:rPr>
              <a:t>-      11.900 </a:t>
            </a:r>
            <a:r>
              <a:rPr lang="tr-TR" sz="1100" b="1" dirty="0">
                <a:solidFill>
                  <a:schemeClr val="accent5">
                    <a:lumMod val="75000"/>
                  </a:schemeClr>
                </a:solidFill>
              </a:rPr>
              <a:t>M3/H </a:t>
            </a:r>
            <a:r>
              <a:rPr lang="tr-TR" sz="1100" b="1" dirty="0" smtClean="0">
                <a:solidFill>
                  <a:srgbClr val="00B050"/>
                </a:solidFill>
              </a:rPr>
              <a:t> </a:t>
            </a:r>
            <a:r>
              <a:rPr lang="sv-SE" sz="1100" b="1" dirty="0">
                <a:solidFill>
                  <a:srgbClr val="00B050"/>
                </a:solidFill>
              </a:rPr>
              <a:t>TKS </a:t>
            </a:r>
            <a:r>
              <a:rPr lang="sv-SE" sz="1100" b="1" dirty="0" smtClean="0">
                <a:solidFill>
                  <a:srgbClr val="00B050"/>
                </a:solidFill>
              </a:rPr>
              <a:t>1</a:t>
            </a:r>
            <a:r>
              <a:rPr lang="tr-TR" sz="1100" b="1" dirty="0" smtClean="0">
                <a:solidFill>
                  <a:srgbClr val="00B050"/>
                </a:solidFill>
              </a:rPr>
              <a:t>4</a:t>
            </a:r>
            <a:r>
              <a:rPr lang="sv-SE" sz="1100" b="1" dirty="0" smtClean="0">
                <a:solidFill>
                  <a:srgbClr val="00B050"/>
                </a:solidFill>
              </a:rPr>
              <a:t>-1</a:t>
            </a:r>
            <a:r>
              <a:rPr lang="tr-TR" sz="1100" b="1" dirty="0" smtClean="0">
                <a:solidFill>
                  <a:srgbClr val="00B050"/>
                </a:solidFill>
              </a:rPr>
              <a:t>3</a:t>
            </a:r>
            <a:r>
              <a:rPr lang="sv-SE" sz="1100" b="1" dirty="0" smtClean="0">
                <a:solidFill>
                  <a:srgbClr val="00B050"/>
                </a:solidFill>
              </a:rPr>
              <a:t> </a:t>
            </a:r>
            <a:r>
              <a:rPr lang="tr-TR" sz="1100" b="1" dirty="0" smtClean="0">
                <a:solidFill>
                  <a:srgbClr val="00B050"/>
                </a:solidFill>
              </a:rPr>
              <a:t>MIXED AHU </a:t>
            </a:r>
          </a:p>
          <a:p>
            <a:pPr marL="285750" indent="-285750">
              <a:buFontTx/>
              <a:buChar char="-"/>
            </a:pPr>
            <a:endParaRPr lang="tr-TR" sz="1100" b="1" dirty="0">
              <a:solidFill>
                <a:srgbClr val="00B050"/>
              </a:solidFill>
            </a:endParaRPr>
          </a:p>
          <a:p>
            <a:r>
              <a:rPr lang="tr-TR" sz="1100" b="1" dirty="0" smtClean="0">
                <a:solidFill>
                  <a:schemeClr val="accent5">
                    <a:lumMod val="75000"/>
                  </a:schemeClr>
                </a:solidFill>
              </a:rPr>
              <a:t>-     10.950 </a:t>
            </a:r>
            <a:r>
              <a:rPr lang="tr-TR" sz="1100" b="1" dirty="0">
                <a:solidFill>
                  <a:schemeClr val="accent5">
                    <a:lumMod val="75000"/>
                  </a:schemeClr>
                </a:solidFill>
              </a:rPr>
              <a:t>M3/H </a:t>
            </a:r>
            <a:r>
              <a:rPr lang="sv-SE" sz="1100" b="1" dirty="0">
                <a:solidFill>
                  <a:srgbClr val="00B050"/>
                </a:solidFill>
              </a:rPr>
              <a:t>TKS </a:t>
            </a:r>
            <a:r>
              <a:rPr lang="sv-SE" sz="1100" b="1" dirty="0" smtClean="0">
                <a:solidFill>
                  <a:srgbClr val="00B050"/>
                </a:solidFill>
              </a:rPr>
              <a:t>1</a:t>
            </a:r>
            <a:r>
              <a:rPr lang="tr-TR" sz="1100" b="1" dirty="0" smtClean="0">
                <a:solidFill>
                  <a:srgbClr val="00B050"/>
                </a:solidFill>
              </a:rPr>
              <a:t>4</a:t>
            </a:r>
            <a:r>
              <a:rPr lang="sv-SE" sz="1100" b="1" dirty="0" smtClean="0">
                <a:solidFill>
                  <a:srgbClr val="00B050"/>
                </a:solidFill>
              </a:rPr>
              <a:t>-1</a:t>
            </a:r>
            <a:r>
              <a:rPr lang="tr-TR" sz="1100" b="1" dirty="0" smtClean="0">
                <a:solidFill>
                  <a:srgbClr val="00B050"/>
                </a:solidFill>
              </a:rPr>
              <a:t>0</a:t>
            </a:r>
            <a:r>
              <a:rPr lang="sv-SE" sz="1100" b="1" dirty="0" smtClean="0">
                <a:solidFill>
                  <a:srgbClr val="00B050"/>
                </a:solidFill>
              </a:rPr>
              <a:t> </a:t>
            </a:r>
            <a:r>
              <a:rPr lang="tr-TR" sz="1100" b="1" dirty="0" smtClean="0">
                <a:solidFill>
                  <a:srgbClr val="00B050"/>
                </a:solidFill>
              </a:rPr>
              <a:t>AHU</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r>
              <a:rPr lang="tr-TR" sz="1100" b="1" dirty="0" smtClean="0">
                <a:solidFill>
                  <a:schemeClr val="accent5">
                    <a:lumMod val="75000"/>
                  </a:schemeClr>
                </a:solidFill>
              </a:rPr>
              <a:t>-     9.200 </a:t>
            </a:r>
            <a:r>
              <a:rPr lang="tr-TR" sz="1100" b="1" dirty="0">
                <a:solidFill>
                  <a:schemeClr val="accent5">
                    <a:lumMod val="75000"/>
                  </a:schemeClr>
                </a:solidFill>
              </a:rPr>
              <a:t>M3/H </a:t>
            </a:r>
            <a:r>
              <a:rPr lang="sv-SE" sz="1100" b="1" dirty="0">
                <a:solidFill>
                  <a:srgbClr val="00B050"/>
                </a:solidFill>
              </a:rPr>
              <a:t>TKS 1</a:t>
            </a:r>
            <a:r>
              <a:rPr lang="tr-TR" sz="1100" b="1" dirty="0">
                <a:solidFill>
                  <a:srgbClr val="00B050"/>
                </a:solidFill>
              </a:rPr>
              <a:t>3</a:t>
            </a:r>
            <a:r>
              <a:rPr lang="sv-SE" sz="1100" b="1" dirty="0" smtClean="0">
                <a:solidFill>
                  <a:srgbClr val="00B050"/>
                </a:solidFill>
              </a:rPr>
              <a:t>-</a:t>
            </a:r>
            <a:r>
              <a:rPr lang="tr-TR" sz="1100" b="1" dirty="0" smtClean="0">
                <a:solidFill>
                  <a:srgbClr val="00B050"/>
                </a:solidFill>
              </a:rPr>
              <a:t>9</a:t>
            </a:r>
            <a:r>
              <a:rPr lang="sv-SE" sz="1100" b="1" dirty="0" smtClean="0">
                <a:solidFill>
                  <a:srgbClr val="00B050"/>
                </a:solidFill>
              </a:rPr>
              <a:t> </a:t>
            </a:r>
            <a:r>
              <a:rPr lang="tr-TR" sz="1100" b="1" dirty="0" smtClean="0">
                <a:solidFill>
                  <a:srgbClr val="00B050"/>
                </a:solidFill>
              </a:rPr>
              <a:t>MIXED AHU </a:t>
            </a:r>
            <a:endParaRPr lang="tr-TR" sz="1100" b="1" dirty="0">
              <a:solidFill>
                <a:srgbClr val="00B050"/>
              </a:solidFill>
            </a:endParaRPr>
          </a:p>
          <a:p>
            <a:pPr marL="285750" indent="-285750">
              <a:buFontTx/>
              <a:buChar char="-"/>
            </a:pPr>
            <a:endParaRPr lang="tr-TR" sz="1100" b="1" dirty="0">
              <a:solidFill>
                <a:srgbClr val="00B050"/>
              </a:solidFill>
            </a:endParaRPr>
          </a:p>
          <a:p>
            <a:pPr marL="171450" indent="-171450">
              <a:buFontTx/>
              <a:buChar char="-"/>
            </a:pPr>
            <a:r>
              <a:rPr lang="tr-TR" sz="1100" b="1" dirty="0" smtClean="0">
                <a:solidFill>
                  <a:schemeClr val="accent5">
                    <a:lumMod val="75000"/>
                  </a:schemeClr>
                </a:solidFill>
              </a:rPr>
              <a:t>8.700 </a:t>
            </a:r>
            <a:r>
              <a:rPr lang="tr-TR" sz="1100" b="1" dirty="0">
                <a:solidFill>
                  <a:schemeClr val="accent5">
                    <a:lumMod val="75000"/>
                  </a:schemeClr>
                </a:solidFill>
              </a:rPr>
              <a:t>M3/H </a:t>
            </a:r>
            <a:r>
              <a:rPr lang="sv-SE" sz="1100" b="1" dirty="0">
                <a:solidFill>
                  <a:srgbClr val="00B050"/>
                </a:solidFill>
              </a:rPr>
              <a:t>TKS </a:t>
            </a:r>
            <a:r>
              <a:rPr lang="sv-SE" sz="1100" b="1" dirty="0" smtClean="0">
                <a:solidFill>
                  <a:srgbClr val="00B050"/>
                </a:solidFill>
              </a:rPr>
              <a:t>1</a:t>
            </a:r>
            <a:r>
              <a:rPr lang="tr-TR" sz="1100" b="1" dirty="0" smtClean="0">
                <a:solidFill>
                  <a:srgbClr val="00B050"/>
                </a:solidFill>
              </a:rPr>
              <a:t>3</a:t>
            </a:r>
            <a:r>
              <a:rPr lang="sv-SE" sz="1100" b="1" dirty="0" smtClean="0">
                <a:solidFill>
                  <a:srgbClr val="00B050"/>
                </a:solidFill>
              </a:rPr>
              <a:t>-</a:t>
            </a:r>
            <a:r>
              <a:rPr lang="tr-TR" sz="1100" b="1" dirty="0">
                <a:solidFill>
                  <a:srgbClr val="00B050"/>
                </a:solidFill>
              </a:rPr>
              <a:t>9</a:t>
            </a:r>
            <a:r>
              <a:rPr lang="sv-SE" sz="1100" b="1" dirty="0" smtClean="0">
                <a:solidFill>
                  <a:srgbClr val="00B050"/>
                </a:solidFill>
              </a:rPr>
              <a:t> </a:t>
            </a:r>
            <a:r>
              <a:rPr lang="tr-TR" sz="1100" b="1" dirty="0" smtClean="0">
                <a:solidFill>
                  <a:srgbClr val="00B050"/>
                </a:solidFill>
              </a:rPr>
              <a:t>MIXED AHU </a:t>
            </a:r>
          </a:p>
          <a:p>
            <a:pPr marL="171450" indent="-171450">
              <a:buFontTx/>
              <a:buChar char="-"/>
            </a:pPr>
            <a:endParaRPr lang="tr-TR" sz="1100" b="1" dirty="0" smtClean="0">
              <a:solidFill>
                <a:schemeClr val="accent5">
                  <a:lumMod val="75000"/>
                </a:schemeClr>
              </a:solidFill>
            </a:endParaRPr>
          </a:p>
          <a:p>
            <a:pPr marL="171450" indent="-171450">
              <a:buFontTx/>
              <a:buChar char="-"/>
            </a:pPr>
            <a:r>
              <a:rPr lang="tr-TR" sz="1100" b="1" dirty="0" smtClean="0">
                <a:solidFill>
                  <a:schemeClr val="accent5">
                    <a:lumMod val="75000"/>
                  </a:schemeClr>
                </a:solidFill>
              </a:rPr>
              <a:t>7.600 </a:t>
            </a:r>
            <a:r>
              <a:rPr lang="tr-TR" sz="1100" b="1" dirty="0">
                <a:solidFill>
                  <a:schemeClr val="accent5">
                    <a:lumMod val="75000"/>
                  </a:schemeClr>
                </a:solidFill>
              </a:rPr>
              <a:t>M3/H  </a:t>
            </a:r>
            <a:r>
              <a:rPr lang="sv-SE" sz="1100" b="1" dirty="0">
                <a:solidFill>
                  <a:srgbClr val="00B050"/>
                </a:solidFill>
              </a:rPr>
              <a:t>TKS </a:t>
            </a:r>
            <a:r>
              <a:rPr lang="tr-TR" sz="1100" b="1" dirty="0" smtClean="0">
                <a:solidFill>
                  <a:srgbClr val="00B050"/>
                </a:solidFill>
              </a:rPr>
              <a:t>14-13 AHU</a:t>
            </a:r>
          </a:p>
          <a:p>
            <a:pPr marL="171450" indent="-171450">
              <a:buFontTx/>
              <a:buChar char="-"/>
            </a:pPr>
            <a:endParaRPr lang="tr-TR" sz="1100" b="1" dirty="0" smtClean="0">
              <a:solidFill>
                <a:schemeClr val="accent5">
                  <a:lumMod val="75000"/>
                </a:schemeClr>
              </a:solidFill>
            </a:endParaRPr>
          </a:p>
          <a:p>
            <a:pPr marL="171450" indent="-171450">
              <a:buFontTx/>
              <a:buChar char="-"/>
            </a:pPr>
            <a:r>
              <a:rPr lang="tr-TR" sz="1100" b="1" dirty="0" smtClean="0">
                <a:solidFill>
                  <a:schemeClr val="accent5">
                    <a:lumMod val="75000"/>
                  </a:schemeClr>
                </a:solidFill>
              </a:rPr>
              <a:t>6.100 </a:t>
            </a:r>
            <a:r>
              <a:rPr lang="tr-TR" sz="1100" b="1" dirty="0">
                <a:solidFill>
                  <a:schemeClr val="accent5">
                    <a:lumMod val="75000"/>
                  </a:schemeClr>
                </a:solidFill>
              </a:rPr>
              <a:t>M3/H  </a:t>
            </a:r>
            <a:r>
              <a:rPr lang="sv-SE" sz="1100" b="1" dirty="0">
                <a:solidFill>
                  <a:srgbClr val="00B050"/>
                </a:solidFill>
              </a:rPr>
              <a:t>TKS </a:t>
            </a:r>
            <a:r>
              <a:rPr lang="tr-TR" sz="1100" b="1" dirty="0">
                <a:solidFill>
                  <a:srgbClr val="00B050"/>
                </a:solidFill>
              </a:rPr>
              <a:t>9-9 </a:t>
            </a:r>
            <a:r>
              <a:rPr lang="tr-TR" sz="1100" b="1" dirty="0" smtClean="0">
                <a:solidFill>
                  <a:srgbClr val="00B050"/>
                </a:solidFill>
              </a:rPr>
              <a:t>MIXED AHU </a:t>
            </a:r>
          </a:p>
          <a:p>
            <a:pPr marL="171450" indent="-171450">
              <a:buFontTx/>
              <a:buChar char="-"/>
            </a:pPr>
            <a:endParaRPr lang="tr-TR" sz="1100" b="1" dirty="0" smtClean="0">
              <a:solidFill>
                <a:schemeClr val="accent5">
                  <a:lumMod val="75000"/>
                </a:schemeClr>
              </a:solidFill>
            </a:endParaRPr>
          </a:p>
          <a:p>
            <a:r>
              <a:rPr lang="tr-TR" sz="1100" b="1" dirty="0" smtClean="0">
                <a:solidFill>
                  <a:schemeClr val="accent5">
                    <a:lumMod val="75000"/>
                  </a:schemeClr>
                </a:solidFill>
              </a:rPr>
              <a:t>-     6.000 </a:t>
            </a:r>
            <a:r>
              <a:rPr lang="tr-TR" sz="1100" b="1" dirty="0">
                <a:solidFill>
                  <a:schemeClr val="accent5">
                    <a:lumMod val="75000"/>
                  </a:schemeClr>
                </a:solidFill>
              </a:rPr>
              <a:t>M3/H </a:t>
            </a:r>
            <a:r>
              <a:rPr lang="tr-TR" sz="1100" b="1" dirty="0">
                <a:solidFill>
                  <a:srgbClr val="00B050"/>
                </a:solidFill>
              </a:rPr>
              <a:t>  </a:t>
            </a:r>
            <a:r>
              <a:rPr lang="sv-SE" sz="1100" b="1" dirty="0">
                <a:solidFill>
                  <a:srgbClr val="00B050"/>
                </a:solidFill>
              </a:rPr>
              <a:t>TKS </a:t>
            </a:r>
            <a:r>
              <a:rPr lang="tr-TR" sz="1100" b="1" dirty="0" smtClean="0">
                <a:solidFill>
                  <a:srgbClr val="00B050"/>
                </a:solidFill>
              </a:rPr>
              <a:t>9-9</a:t>
            </a:r>
            <a:r>
              <a:rPr lang="sv-SE" sz="1100" b="1" dirty="0" smtClean="0">
                <a:solidFill>
                  <a:srgbClr val="00B050"/>
                </a:solidFill>
              </a:rPr>
              <a:t> </a:t>
            </a:r>
            <a:r>
              <a:rPr lang="tr-TR" sz="1100" b="1" dirty="0" smtClean="0">
                <a:solidFill>
                  <a:srgbClr val="00B050"/>
                </a:solidFill>
              </a:rPr>
              <a:t>MIXED AHU </a:t>
            </a:r>
            <a:endParaRPr lang="tr-TR" sz="1100" b="1" dirty="0">
              <a:solidFill>
                <a:srgbClr val="00B050"/>
              </a:solidFill>
            </a:endParaRPr>
          </a:p>
          <a:p>
            <a:pPr marL="285750" indent="-285750">
              <a:buFontTx/>
              <a:buChar char="-"/>
            </a:pPr>
            <a:endParaRPr lang="tr-TR" sz="1100" b="1" dirty="0" smtClean="0">
              <a:solidFill>
                <a:srgbClr val="00B050"/>
              </a:solidFill>
            </a:endParaRPr>
          </a:p>
          <a:p>
            <a:pPr marL="171450" indent="-171450">
              <a:buFontTx/>
              <a:buChar char="-"/>
            </a:pPr>
            <a:r>
              <a:rPr lang="tr-TR" sz="1100" b="1" dirty="0" smtClean="0">
                <a:solidFill>
                  <a:schemeClr val="accent5">
                    <a:lumMod val="75000"/>
                  </a:schemeClr>
                </a:solidFill>
              </a:rPr>
              <a:t>5.500 </a:t>
            </a:r>
            <a:r>
              <a:rPr lang="tr-TR" sz="1100" b="1" dirty="0">
                <a:solidFill>
                  <a:schemeClr val="accent5">
                    <a:lumMod val="75000"/>
                  </a:schemeClr>
                </a:solidFill>
              </a:rPr>
              <a:t>M3/H </a:t>
            </a:r>
            <a:r>
              <a:rPr lang="tr-TR" sz="1100" b="1" dirty="0" smtClean="0">
                <a:solidFill>
                  <a:schemeClr val="accent5">
                    <a:lumMod val="75000"/>
                  </a:schemeClr>
                </a:solidFill>
              </a:rPr>
              <a:t> </a:t>
            </a:r>
            <a:r>
              <a:rPr lang="sv-SE" sz="1100" b="1" dirty="0">
                <a:solidFill>
                  <a:srgbClr val="00B050"/>
                </a:solidFill>
              </a:rPr>
              <a:t>TKS </a:t>
            </a:r>
            <a:r>
              <a:rPr lang="sv-SE" sz="1100" b="1" dirty="0" smtClean="0">
                <a:solidFill>
                  <a:srgbClr val="00B050"/>
                </a:solidFill>
              </a:rPr>
              <a:t>1</a:t>
            </a:r>
            <a:r>
              <a:rPr lang="tr-TR" sz="1100" b="1" dirty="0" smtClean="0">
                <a:solidFill>
                  <a:srgbClr val="00B050"/>
                </a:solidFill>
              </a:rPr>
              <a:t>0</a:t>
            </a:r>
            <a:r>
              <a:rPr lang="sv-SE" sz="1100" b="1" dirty="0" smtClean="0">
                <a:solidFill>
                  <a:srgbClr val="00B050"/>
                </a:solidFill>
              </a:rPr>
              <a:t>-</a:t>
            </a:r>
            <a:r>
              <a:rPr lang="tr-TR" sz="1100" b="1" dirty="0" smtClean="0">
                <a:solidFill>
                  <a:srgbClr val="00B050"/>
                </a:solidFill>
              </a:rPr>
              <a:t>9</a:t>
            </a:r>
            <a:r>
              <a:rPr lang="sv-SE" sz="1100" b="1" dirty="0" smtClean="0">
                <a:solidFill>
                  <a:srgbClr val="00B050"/>
                </a:solidFill>
              </a:rPr>
              <a:t> </a:t>
            </a:r>
            <a:r>
              <a:rPr lang="tr-TR" sz="1100" b="1" dirty="0" smtClean="0">
                <a:solidFill>
                  <a:srgbClr val="00B050"/>
                </a:solidFill>
              </a:rPr>
              <a:t>MIXED HRU AHU </a:t>
            </a:r>
            <a:endParaRPr lang="tr-TR" sz="1100" b="1" dirty="0">
              <a:solidFill>
                <a:srgbClr val="00B050"/>
              </a:solidFill>
            </a:endParaRPr>
          </a:p>
          <a:p>
            <a:pPr marL="285750" indent="-285750">
              <a:buFontTx/>
              <a:buChar char="-"/>
            </a:pPr>
            <a:endParaRPr lang="tr-TR" sz="1100" b="1" dirty="0">
              <a:solidFill>
                <a:srgbClr val="00B050"/>
              </a:solidFill>
            </a:endParaRPr>
          </a:p>
          <a:p>
            <a:r>
              <a:rPr lang="tr-TR" sz="1100" b="1" dirty="0" smtClean="0">
                <a:solidFill>
                  <a:schemeClr val="accent5">
                    <a:lumMod val="75000"/>
                  </a:schemeClr>
                </a:solidFill>
              </a:rPr>
              <a:t>-     5.400 </a:t>
            </a:r>
            <a:r>
              <a:rPr lang="tr-TR" sz="1100" b="1" dirty="0">
                <a:solidFill>
                  <a:schemeClr val="accent5">
                    <a:lumMod val="75000"/>
                  </a:schemeClr>
                </a:solidFill>
              </a:rPr>
              <a:t>M3/H </a:t>
            </a:r>
            <a:r>
              <a:rPr lang="tr-TR" sz="1100" b="1" dirty="0" smtClean="0">
                <a:solidFill>
                  <a:schemeClr val="accent5">
                    <a:lumMod val="75000"/>
                  </a:schemeClr>
                </a:solidFill>
              </a:rPr>
              <a:t> </a:t>
            </a:r>
            <a:r>
              <a:rPr lang="sv-SE" sz="1100" b="1" dirty="0">
                <a:solidFill>
                  <a:srgbClr val="00B050"/>
                </a:solidFill>
              </a:rPr>
              <a:t>TKS </a:t>
            </a:r>
            <a:r>
              <a:rPr lang="tr-TR" sz="1100" b="1" dirty="0" smtClean="0">
                <a:solidFill>
                  <a:srgbClr val="00B050"/>
                </a:solidFill>
              </a:rPr>
              <a:t>9</a:t>
            </a:r>
            <a:r>
              <a:rPr lang="sv-SE" sz="1100" b="1" dirty="0" smtClean="0">
                <a:solidFill>
                  <a:srgbClr val="00B050"/>
                </a:solidFill>
              </a:rPr>
              <a:t>-</a:t>
            </a:r>
            <a:r>
              <a:rPr lang="tr-TR" sz="1100" b="1" dirty="0" smtClean="0">
                <a:solidFill>
                  <a:srgbClr val="00B050"/>
                </a:solidFill>
              </a:rPr>
              <a:t>9</a:t>
            </a:r>
            <a:r>
              <a:rPr lang="sv-SE" sz="1100" b="1" dirty="0" smtClean="0">
                <a:solidFill>
                  <a:srgbClr val="00B050"/>
                </a:solidFill>
              </a:rPr>
              <a:t> </a:t>
            </a:r>
            <a:r>
              <a:rPr lang="tr-TR" sz="1100" b="1" dirty="0" smtClean="0">
                <a:solidFill>
                  <a:srgbClr val="00B050"/>
                </a:solidFill>
              </a:rPr>
              <a:t>MIXED AHU </a:t>
            </a:r>
          </a:p>
          <a:p>
            <a:pPr marL="285750" indent="-285750">
              <a:buFontTx/>
              <a:buChar char="-"/>
            </a:pPr>
            <a:endParaRPr lang="tr-TR" sz="1100" b="1" dirty="0">
              <a:solidFill>
                <a:srgbClr val="00B050"/>
              </a:solidFill>
            </a:endParaRPr>
          </a:p>
          <a:p>
            <a:pPr marL="171450" indent="-171450">
              <a:buFontTx/>
              <a:buChar char="-"/>
            </a:pPr>
            <a:r>
              <a:rPr lang="tr-TR" sz="1100" b="1" dirty="0" smtClean="0">
                <a:solidFill>
                  <a:schemeClr val="accent5">
                    <a:lumMod val="75000"/>
                  </a:schemeClr>
                </a:solidFill>
              </a:rPr>
              <a:t>5.250 </a:t>
            </a:r>
            <a:r>
              <a:rPr lang="tr-TR" sz="1100" b="1" dirty="0">
                <a:solidFill>
                  <a:schemeClr val="accent5">
                    <a:lumMod val="75000"/>
                  </a:schemeClr>
                </a:solidFill>
              </a:rPr>
              <a:t>M3/H </a:t>
            </a:r>
            <a:r>
              <a:rPr lang="tr-TR" sz="1100" b="1" dirty="0">
                <a:solidFill>
                  <a:srgbClr val="00B050"/>
                </a:solidFill>
              </a:rPr>
              <a:t> </a:t>
            </a:r>
            <a:r>
              <a:rPr lang="sv-SE" sz="1100" b="1" dirty="0">
                <a:solidFill>
                  <a:srgbClr val="00B050"/>
                </a:solidFill>
              </a:rPr>
              <a:t>TKS </a:t>
            </a:r>
            <a:r>
              <a:rPr lang="tr-TR" sz="1100" b="1" dirty="0">
                <a:solidFill>
                  <a:srgbClr val="00B050"/>
                </a:solidFill>
              </a:rPr>
              <a:t>9</a:t>
            </a:r>
            <a:r>
              <a:rPr lang="sv-SE" sz="1100" b="1" dirty="0" smtClean="0">
                <a:solidFill>
                  <a:srgbClr val="00B050"/>
                </a:solidFill>
              </a:rPr>
              <a:t>-</a:t>
            </a:r>
            <a:r>
              <a:rPr lang="tr-TR" sz="1100" b="1" dirty="0">
                <a:solidFill>
                  <a:srgbClr val="00B050"/>
                </a:solidFill>
              </a:rPr>
              <a:t>9</a:t>
            </a:r>
            <a:r>
              <a:rPr lang="sv-SE" sz="1100" b="1" dirty="0">
                <a:solidFill>
                  <a:srgbClr val="00B050"/>
                </a:solidFill>
              </a:rPr>
              <a:t> </a:t>
            </a:r>
            <a:r>
              <a:rPr lang="tr-TR" sz="1100" b="1" dirty="0" smtClean="0">
                <a:solidFill>
                  <a:srgbClr val="00B050"/>
                </a:solidFill>
              </a:rPr>
              <a:t>MIXED AHU </a:t>
            </a:r>
          </a:p>
          <a:p>
            <a:pPr marL="171450" indent="-171450">
              <a:buFontTx/>
              <a:buChar char="-"/>
            </a:pPr>
            <a:endParaRPr lang="tr-TR" sz="1100" b="1" dirty="0">
              <a:solidFill>
                <a:srgbClr val="00B050"/>
              </a:solidFill>
            </a:endParaRPr>
          </a:p>
          <a:p>
            <a:pPr marL="171450" indent="-171450">
              <a:buFontTx/>
              <a:buChar char="-"/>
            </a:pPr>
            <a:r>
              <a:rPr lang="tr-TR" sz="1100" b="1" dirty="0" smtClean="0">
                <a:solidFill>
                  <a:schemeClr val="accent5">
                    <a:lumMod val="75000"/>
                  </a:schemeClr>
                </a:solidFill>
              </a:rPr>
              <a:t>3.000 </a:t>
            </a:r>
            <a:r>
              <a:rPr lang="tr-TR" sz="1100" b="1" dirty="0">
                <a:solidFill>
                  <a:schemeClr val="accent5">
                    <a:lumMod val="75000"/>
                  </a:schemeClr>
                </a:solidFill>
              </a:rPr>
              <a:t>M3/H </a:t>
            </a:r>
            <a:r>
              <a:rPr lang="tr-TR" sz="1100" b="1" dirty="0">
                <a:solidFill>
                  <a:srgbClr val="00B050"/>
                </a:solidFill>
              </a:rPr>
              <a:t> </a:t>
            </a:r>
            <a:r>
              <a:rPr lang="sv-SE" sz="1100" b="1" dirty="0">
                <a:solidFill>
                  <a:srgbClr val="00B050"/>
                </a:solidFill>
              </a:rPr>
              <a:t>TKS </a:t>
            </a:r>
            <a:r>
              <a:rPr lang="tr-TR" sz="1100" b="1" dirty="0">
                <a:solidFill>
                  <a:srgbClr val="00B050"/>
                </a:solidFill>
              </a:rPr>
              <a:t>9</a:t>
            </a:r>
            <a:r>
              <a:rPr lang="sv-SE" sz="1100" b="1" dirty="0" smtClean="0">
                <a:solidFill>
                  <a:srgbClr val="00B050"/>
                </a:solidFill>
              </a:rPr>
              <a:t>-</a:t>
            </a:r>
            <a:r>
              <a:rPr lang="tr-TR" sz="1100" b="1" dirty="0" smtClean="0">
                <a:solidFill>
                  <a:srgbClr val="00B050"/>
                </a:solidFill>
              </a:rPr>
              <a:t>7</a:t>
            </a:r>
            <a:r>
              <a:rPr lang="sv-SE" sz="1100" b="1" dirty="0" smtClean="0">
                <a:solidFill>
                  <a:srgbClr val="00B050"/>
                </a:solidFill>
              </a:rPr>
              <a:t> </a:t>
            </a:r>
            <a:r>
              <a:rPr lang="tr-TR" sz="1100" b="1" dirty="0" smtClean="0">
                <a:solidFill>
                  <a:srgbClr val="00B050"/>
                </a:solidFill>
              </a:rPr>
              <a:t>MIXED AHU </a:t>
            </a:r>
            <a:endParaRPr lang="tr-TR" sz="1100" b="1" dirty="0">
              <a:solidFill>
                <a:srgbClr val="00B050"/>
              </a:solidFill>
            </a:endParaRPr>
          </a:p>
          <a:p>
            <a:pPr marL="171450" indent="-171450">
              <a:buFontTx/>
              <a:buChar char="-"/>
            </a:pPr>
            <a:endParaRPr lang="tr-TR" sz="1100" b="1" dirty="0">
              <a:solidFill>
                <a:srgbClr val="00B050"/>
              </a:solidFill>
            </a:endParaRPr>
          </a:p>
          <a:p>
            <a:pPr marL="285750" indent="-285750">
              <a:buFontTx/>
              <a:buChar char="-"/>
            </a:pPr>
            <a:endParaRPr lang="tr-TR" sz="1100" b="1" dirty="0" smtClean="0">
              <a:solidFill>
                <a:srgbClr val="00B050"/>
              </a:solidFill>
            </a:endParaRPr>
          </a:p>
          <a:p>
            <a:endParaRPr lang="tr-TR" sz="1600" dirty="0"/>
          </a:p>
          <a:p>
            <a:pPr marL="285750" indent="-285750">
              <a:buFontTx/>
              <a:buChar char="-"/>
            </a:pPr>
            <a:endParaRPr lang="tr-TR" sz="1600" dirty="0" smtClean="0"/>
          </a:p>
          <a:p>
            <a:pPr marL="285750" indent="-285750">
              <a:buFontTx/>
              <a:buChar char="-"/>
            </a:pPr>
            <a:endParaRPr lang="tr-TR" sz="1600" b="1" dirty="0">
              <a:solidFill>
                <a:srgbClr val="00B050"/>
              </a:solidFill>
            </a:endParaRPr>
          </a:p>
          <a:p>
            <a:pPr marL="285750" indent="-285750">
              <a:buFontTx/>
              <a:buChar char="-"/>
            </a:pPr>
            <a:endParaRPr lang="tr-TR" sz="1600" b="1" dirty="0">
              <a:solidFill>
                <a:srgbClr val="00B050"/>
              </a:solidFill>
            </a:endParaRPr>
          </a:p>
          <a:p>
            <a:pPr marL="285750" indent="-285750">
              <a:buFontTx/>
              <a:buChar char="-"/>
            </a:pPr>
            <a:endParaRPr lang="tr-TR" sz="1600" b="1" dirty="0">
              <a:solidFill>
                <a:srgbClr val="00B050"/>
              </a:solidFill>
            </a:endParaRPr>
          </a:p>
        </p:txBody>
      </p:sp>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60403" y="5833461"/>
            <a:ext cx="2541662" cy="957486"/>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60371" y="6032386"/>
            <a:ext cx="875295" cy="792088"/>
          </a:xfrm>
          <a:prstGeom prst="rect">
            <a:avLst/>
          </a:prstGeom>
        </p:spPr>
      </p:pic>
      <p:pic>
        <p:nvPicPr>
          <p:cNvPr id="14" name="Resi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647" y="1149188"/>
            <a:ext cx="2311255" cy="887767"/>
          </a:xfrm>
          <a:prstGeom prst="rect">
            <a:avLst/>
          </a:prstGeom>
        </p:spPr>
      </p:pic>
      <p:pic>
        <p:nvPicPr>
          <p:cNvPr id="15" name="Resim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39" y="2111894"/>
            <a:ext cx="4565735" cy="2543077"/>
          </a:xfrm>
          <a:prstGeom prst="rect">
            <a:avLst/>
          </a:prstGeom>
        </p:spPr>
      </p:pic>
    </p:spTree>
    <p:extLst>
      <p:ext uri="{BB962C8B-B14F-4D97-AF65-F5344CB8AC3E}">
        <p14:creationId xmlns:p14="http://schemas.microsoft.com/office/powerpoint/2010/main" val="1933706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 y="0"/>
            <a:ext cx="9144000" cy="6858000"/>
          </a:xfrm>
          <a:prstGeom prst="rect">
            <a:avLst/>
          </a:prstGeom>
        </p:spPr>
      </p:pic>
      <p:sp>
        <p:nvSpPr>
          <p:cNvPr id="10" name="Dikdörtgen 9"/>
          <p:cNvSpPr/>
          <p:nvPr/>
        </p:nvSpPr>
        <p:spPr>
          <a:xfrm>
            <a:off x="-381611" y="85249"/>
            <a:ext cx="5256585"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645" y="1201968"/>
            <a:ext cx="1905000" cy="1554012"/>
          </a:xfrm>
          <a:prstGeom prst="rect">
            <a:avLst/>
          </a:prstGeom>
        </p:spPr>
      </p:pic>
      <p:sp>
        <p:nvSpPr>
          <p:cNvPr id="4" name="Dikdörtgen 3"/>
          <p:cNvSpPr/>
          <p:nvPr/>
        </p:nvSpPr>
        <p:spPr>
          <a:xfrm>
            <a:off x="-55040" y="656113"/>
            <a:ext cx="5034206" cy="461665"/>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DEPO MALL</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6883" y="4597226"/>
            <a:ext cx="1333920" cy="1089367"/>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37" y="4058192"/>
            <a:ext cx="4417752" cy="2484786"/>
          </a:xfrm>
          <a:prstGeom prst="rect">
            <a:avLst/>
          </a:prstGeom>
        </p:spPr>
      </p:pic>
      <p:sp>
        <p:nvSpPr>
          <p:cNvPr id="5" name="Dikdörtgen 4"/>
          <p:cNvSpPr/>
          <p:nvPr/>
        </p:nvSpPr>
        <p:spPr>
          <a:xfrm>
            <a:off x="5097354" y="764704"/>
            <a:ext cx="4660118" cy="6678751"/>
          </a:xfrm>
          <a:prstGeom prst="rect">
            <a:avLst/>
          </a:prstGeom>
        </p:spPr>
        <p:txBody>
          <a:bodyPr wrap="square">
            <a:spAutoFit/>
          </a:bodyPr>
          <a:lstStyle/>
          <a:p>
            <a:r>
              <a:rPr lang="tr-TR" sz="1200" b="1" dirty="0" smtClean="0">
                <a:solidFill>
                  <a:schemeClr val="accent5">
                    <a:lumMod val="75000"/>
                  </a:schemeClr>
                </a:solidFill>
              </a:rPr>
              <a:t>-     26.400 M3/H </a:t>
            </a:r>
            <a:r>
              <a:rPr lang="tr-TR" sz="1200" b="1" dirty="0" smtClean="0">
                <a:solidFill>
                  <a:srgbClr val="00B050"/>
                </a:solidFill>
              </a:rPr>
              <a:t>ROOF TOP  </a:t>
            </a:r>
          </a:p>
          <a:p>
            <a:pPr marL="285750" indent="-285750">
              <a:buFontTx/>
              <a:buChar char="-"/>
            </a:pPr>
            <a:endParaRPr lang="tr-TR" sz="1200" b="1" dirty="0" smtClean="0">
              <a:solidFill>
                <a:srgbClr val="00B050"/>
              </a:solidFill>
            </a:endParaRPr>
          </a:p>
          <a:p>
            <a:r>
              <a:rPr lang="tr-TR" sz="1200" b="1" dirty="0" smtClean="0">
                <a:solidFill>
                  <a:schemeClr val="accent5">
                    <a:lumMod val="75000"/>
                  </a:schemeClr>
                </a:solidFill>
              </a:rPr>
              <a:t>-     20.600 </a:t>
            </a:r>
            <a:r>
              <a:rPr lang="tr-TR" sz="1200" b="1" dirty="0">
                <a:solidFill>
                  <a:schemeClr val="accent5">
                    <a:lumMod val="75000"/>
                  </a:schemeClr>
                </a:solidFill>
              </a:rPr>
              <a:t>M3/H </a:t>
            </a:r>
            <a:r>
              <a:rPr lang="tr-TR" sz="1200" b="1" dirty="0">
                <a:solidFill>
                  <a:srgbClr val="00B050"/>
                </a:solidFill>
              </a:rPr>
              <a:t>ROOF TOP </a:t>
            </a:r>
            <a:r>
              <a:rPr lang="tr-TR" sz="1200" b="1" dirty="0" smtClean="0">
                <a:solidFill>
                  <a:srgbClr val="00B050"/>
                </a:solidFill>
              </a:rPr>
              <a:t> </a:t>
            </a:r>
          </a:p>
          <a:p>
            <a:pPr marL="285750" indent="-285750">
              <a:buFontTx/>
              <a:buChar char="-"/>
            </a:pPr>
            <a:endParaRPr lang="tr-TR" sz="1200" b="1" dirty="0">
              <a:solidFill>
                <a:srgbClr val="00B050"/>
              </a:solidFill>
            </a:endParaRPr>
          </a:p>
          <a:p>
            <a:r>
              <a:rPr lang="tr-TR" sz="1200" b="1" dirty="0" smtClean="0">
                <a:solidFill>
                  <a:schemeClr val="accent5">
                    <a:lumMod val="75000"/>
                  </a:schemeClr>
                </a:solidFill>
              </a:rPr>
              <a:t>-     12.600 </a:t>
            </a:r>
            <a:r>
              <a:rPr lang="tr-TR" sz="1200" b="1" dirty="0">
                <a:solidFill>
                  <a:schemeClr val="accent5">
                    <a:lumMod val="75000"/>
                  </a:schemeClr>
                </a:solidFill>
              </a:rPr>
              <a:t>M3/H </a:t>
            </a:r>
            <a:r>
              <a:rPr lang="tr-TR" sz="1200" b="1" dirty="0">
                <a:solidFill>
                  <a:srgbClr val="00B050"/>
                </a:solidFill>
              </a:rPr>
              <a:t>ROOF TOP </a:t>
            </a:r>
            <a:r>
              <a:rPr lang="tr-TR" sz="1200" b="1" dirty="0" smtClean="0">
                <a:solidFill>
                  <a:srgbClr val="00B050"/>
                </a:solidFill>
              </a:rPr>
              <a:t> </a:t>
            </a:r>
          </a:p>
          <a:p>
            <a:endParaRPr lang="tr-TR" sz="1200" b="1" dirty="0">
              <a:solidFill>
                <a:srgbClr val="00B050"/>
              </a:solidFill>
            </a:endParaRPr>
          </a:p>
          <a:p>
            <a:pPr marL="171450" indent="-171450">
              <a:buFontTx/>
              <a:buChar char="-"/>
            </a:pPr>
            <a:r>
              <a:rPr lang="tr-TR" sz="1200" b="1" dirty="0" smtClean="0">
                <a:solidFill>
                  <a:schemeClr val="accent5">
                    <a:lumMod val="75000"/>
                  </a:schemeClr>
                </a:solidFill>
              </a:rPr>
              <a:t> 13.950 </a:t>
            </a:r>
            <a:r>
              <a:rPr lang="tr-TR" sz="1200" b="1" dirty="0">
                <a:solidFill>
                  <a:schemeClr val="accent5">
                    <a:lumMod val="75000"/>
                  </a:schemeClr>
                </a:solidFill>
              </a:rPr>
              <a:t>M3/H </a:t>
            </a:r>
            <a:r>
              <a:rPr lang="sv-SE" sz="1200" b="1" dirty="0" smtClean="0">
                <a:solidFill>
                  <a:srgbClr val="00B050"/>
                </a:solidFill>
              </a:rPr>
              <a:t>TKS </a:t>
            </a:r>
            <a:r>
              <a:rPr lang="sv-SE" sz="1200" b="1" dirty="0">
                <a:solidFill>
                  <a:srgbClr val="00B050"/>
                </a:solidFill>
              </a:rPr>
              <a:t>1</a:t>
            </a:r>
            <a:r>
              <a:rPr lang="tr-TR" sz="1200" b="1" dirty="0">
                <a:solidFill>
                  <a:srgbClr val="00B050"/>
                </a:solidFill>
              </a:rPr>
              <a:t>4</a:t>
            </a:r>
            <a:r>
              <a:rPr lang="sv-SE" sz="1200" b="1" dirty="0">
                <a:solidFill>
                  <a:srgbClr val="00B050"/>
                </a:solidFill>
              </a:rPr>
              <a:t>-1</a:t>
            </a:r>
            <a:r>
              <a:rPr lang="tr-TR" sz="1200" b="1" dirty="0">
                <a:solidFill>
                  <a:srgbClr val="00B050"/>
                </a:solidFill>
              </a:rPr>
              <a:t>4</a:t>
            </a:r>
            <a:r>
              <a:rPr lang="sv-SE" sz="1200" b="1" dirty="0">
                <a:solidFill>
                  <a:srgbClr val="00B050"/>
                </a:solidFill>
              </a:rPr>
              <a:t> </a:t>
            </a:r>
            <a:r>
              <a:rPr lang="tr-TR" sz="1200" b="1" dirty="0" smtClean="0">
                <a:solidFill>
                  <a:srgbClr val="00B050"/>
                </a:solidFill>
              </a:rPr>
              <a:t>AHU </a:t>
            </a:r>
            <a:r>
              <a:rPr lang="tr-TR" sz="1200" b="1" dirty="0">
                <a:solidFill>
                  <a:srgbClr val="00B050"/>
                </a:solidFill>
              </a:rPr>
              <a:t>+ </a:t>
            </a:r>
            <a:r>
              <a:rPr lang="tr-TR" sz="1200" b="1" dirty="0" smtClean="0">
                <a:solidFill>
                  <a:srgbClr val="00B050"/>
                </a:solidFill>
              </a:rPr>
              <a:t>AUTOMATION PANEL</a:t>
            </a:r>
          </a:p>
          <a:p>
            <a:pPr marL="171450" indent="-171450">
              <a:buFontTx/>
              <a:buChar char="-"/>
            </a:pPr>
            <a:endParaRPr lang="tr-TR" sz="1200" b="1" dirty="0">
              <a:solidFill>
                <a:srgbClr val="00B050"/>
              </a:solidFill>
            </a:endParaRPr>
          </a:p>
          <a:p>
            <a:r>
              <a:rPr lang="tr-TR" sz="1200" b="1" dirty="0" smtClean="0">
                <a:solidFill>
                  <a:schemeClr val="accent5">
                    <a:lumMod val="75000"/>
                  </a:schemeClr>
                </a:solidFill>
              </a:rPr>
              <a:t>-     11.250 </a:t>
            </a:r>
            <a:r>
              <a:rPr lang="tr-TR" sz="1200" b="1" dirty="0">
                <a:solidFill>
                  <a:schemeClr val="accent5">
                    <a:lumMod val="75000"/>
                  </a:schemeClr>
                </a:solidFill>
              </a:rPr>
              <a:t>M3/H </a:t>
            </a:r>
            <a:r>
              <a:rPr lang="sv-SE" sz="1200" b="1" dirty="0" smtClean="0">
                <a:solidFill>
                  <a:srgbClr val="00B050"/>
                </a:solidFill>
              </a:rPr>
              <a:t>TKS 1</a:t>
            </a:r>
            <a:r>
              <a:rPr lang="tr-TR" sz="1200" b="1" dirty="0" smtClean="0">
                <a:solidFill>
                  <a:srgbClr val="00B050"/>
                </a:solidFill>
              </a:rPr>
              <a:t>3</a:t>
            </a:r>
            <a:r>
              <a:rPr lang="sv-SE" sz="1200" b="1" dirty="0" smtClean="0">
                <a:solidFill>
                  <a:srgbClr val="00B050"/>
                </a:solidFill>
              </a:rPr>
              <a:t>-1</a:t>
            </a:r>
            <a:r>
              <a:rPr lang="tr-TR" sz="1200" b="1" dirty="0" smtClean="0">
                <a:solidFill>
                  <a:srgbClr val="00B050"/>
                </a:solidFill>
              </a:rPr>
              <a:t>3</a:t>
            </a:r>
            <a:r>
              <a:rPr lang="sv-SE" sz="1200" b="1" dirty="0" smtClean="0">
                <a:solidFill>
                  <a:srgbClr val="00B050"/>
                </a:solidFill>
              </a:rPr>
              <a:t> </a:t>
            </a:r>
            <a:r>
              <a:rPr lang="tr-TR" sz="1200" b="1" dirty="0" smtClean="0">
                <a:solidFill>
                  <a:srgbClr val="00B050"/>
                </a:solidFill>
              </a:rPr>
              <a:t>AHU + AUTOMATION PANEL</a:t>
            </a:r>
          </a:p>
          <a:p>
            <a:pPr marL="285750" indent="-285750">
              <a:buFontTx/>
              <a:buChar char="-"/>
            </a:pPr>
            <a:endParaRPr lang="tr-TR" sz="1200" b="1" dirty="0">
              <a:solidFill>
                <a:srgbClr val="00B050"/>
              </a:solidFill>
            </a:endParaRPr>
          </a:p>
          <a:p>
            <a:r>
              <a:rPr lang="tr-TR" sz="1200" b="1" dirty="0" smtClean="0">
                <a:solidFill>
                  <a:schemeClr val="accent5">
                    <a:lumMod val="75000"/>
                  </a:schemeClr>
                </a:solidFill>
              </a:rPr>
              <a:t>-      11.500 </a:t>
            </a:r>
            <a:r>
              <a:rPr lang="tr-TR" sz="1200" b="1" dirty="0">
                <a:solidFill>
                  <a:schemeClr val="accent5">
                    <a:lumMod val="75000"/>
                  </a:schemeClr>
                </a:solidFill>
              </a:rPr>
              <a:t>M3/H </a:t>
            </a:r>
            <a:r>
              <a:rPr lang="tr-TR" sz="1200" b="1" dirty="0" smtClean="0">
                <a:solidFill>
                  <a:srgbClr val="00B050"/>
                </a:solidFill>
              </a:rPr>
              <a:t> </a:t>
            </a:r>
            <a:r>
              <a:rPr lang="sv-SE" sz="1200" b="1" dirty="0" smtClean="0">
                <a:solidFill>
                  <a:srgbClr val="00B050"/>
                </a:solidFill>
              </a:rPr>
              <a:t>TKS 1</a:t>
            </a:r>
            <a:r>
              <a:rPr lang="tr-TR" sz="1200" b="1" dirty="0" smtClean="0">
                <a:solidFill>
                  <a:srgbClr val="00B050"/>
                </a:solidFill>
              </a:rPr>
              <a:t>3</a:t>
            </a:r>
            <a:r>
              <a:rPr lang="sv-SE" sz="1200" b="1" dirty="0" smtClean="0">
                <a:solidFill>
                  <a:srgbClr val="00B050"/>
                </a:solidFill>
              </a:rPr>
              <a:t>-1</a:t>
            </a:r>
            <a:r>
              <a:rPr lang="tr-TR" sz="1200" b="1" dirty="0" smtClean="0">
                <a:solidFill>
                  <a:srgbClr val="00B050"/>
                </a:solidFill>
              </a:rPr>
              <a:t>3</a:t>
            </a:r>
            <a:r>
              <a:rPr lang="sv-SE" sz="1200" b="1" dirty="0" smtClean="0">
                <a:solidFill>
                  <a:srgbClr val="00B050"/>
                </a:solidFill>
              </a:rPr>
              <a:t> </a:t>
            </a:r>
            <a:r>
              <a:rPr lang="tr-TR" sz="1200" b="1" dirty="0" smtClean="0">
                <a:solidFill>
                  <a:srgbClr val="00B050"/>
                </a:solidFill>
              </a:rPr>
              <a:t>AHU + AUTOMATION PANEL</a:t>
            </a:r>
          </a:p>
          <a:p>
            <a:pPr marL="285750" indent="-285750">
              <a:buFontTx/>
              <a:buChar char="-"/>
            </a:pPr>
            <a:endParaRPr lang="tr-TR" sz="1200" b="1" dirty="0">
              <a:solidFill>
                <a:srgbClr val="00B050"/>
              </a:solidFill>
            </a:endParaRPr>
          </a:p>
          <a:p>
            <a:r>
              <a:rPr lang="tr-TR" sz="1200" b="1" dirty="0" smtClean="0">
                <a:solidFill>
                  <a:schemeClr val="accent5">
                    <a:lumMod val="75000"/>
                  </a:schemeClr>
                </a:solidFill>
              </a:rPr>
              <a:t>-     10.800 </a:t>
            </a:r>
            <a:r>
              <a:rPr lang="tr-TR" sz="1200" b="1" dirty="0">
                <a:solidFill>
                  <a:schemeClr val="accent5">
                    <a:lumMod val="75000"/>
                  </a:schemeClr>
                </a:solidFill>
              </a:rPr>
              <a:t>M3/H </a:t>
            </a:r>
            <a:r>
              <a:rPr lang="sv-SE" sz="1200" b="1" dirty="0" smtClean="0">
                <a:solidFill>
                  <a:srgbClr val="00B050"/>
                </a:solidFill>
              </a:rPr>
              <a:t>TKS </a:t>
            </a:r>
            <a:r>
              <a:rPr lang="sv-SE" sz="1200" b="1" dirty="0">
                <a:solidFill>
                  <a:srgbClr val="00B050"/>
                </a:solidFill>
              </a:rPr>
              <a:t>1</a:t>
            </a:r>
            <a:r>
              <a:rPr lang="tr-TR" sz="1200" b="1" dirty="0">
                <a:solidFill>
                  <a:srgbClr val="00B050"/>
                </a:solidFill>
              </a:rPr>
              <a:t>3</a:t>
            </a:r>
            <a:r>
              <a:rPr lang="sv-SE" sz="1200" b="1" dirty="0">
                <a:solidFill>
                  <a:srgbClr val="00B050"/>
                </a:solidFill>
              </a:rPr>
              <a:t>-1</a:t>
            </a:r>
            <a:r>
              <a:rPr lang="tr-TR" sz="1200" b="1" dirty="0">
                <a:solidFill>
                  <a:srgbClr val="00B050"/>
                </a:solidFill>
              </a:rPr>
              <a:t>3</a:t>
            </a:r>
            <a:r>
              <a:rPr lang="sv-SE" sz="1200" b="1" dirty="0">
                <a:solidFill>
                  <a:srgbClr val="00B050"/>
                </a:solidFill>
              </a:rPr>
              <a:t> </a:t>
            </a:r>
            <a:r>
              <a:rPr lang="tr-TR" sz="1200" b="1" dirty="0" smtClean="0">
                <a:solidFill>
                  <a:srgbClr val="00B050"/>
                </a:solidFill>
              </a:rPr>
              <a:t>AHU </a:t>
            </a:r>
            <a:r>
              <a:rPr lang="tr-TR" sz="1200" b="1" dirty="0">
                <a:solidFill>
                  <a:srgbClr val="00B050"/>
                </a:solidFill>
              </a:rPr>
              <a:t>+ </a:t>
            </a:r>
            <a:r>
              <a:rPr lang="tr-TR" sz="1200" b="1" dirty="0" smtClean="0">
                <a:solidFill>
                  <a:srgbClr val="00B050"/>
                </a:solidFill>
              </a:rPr>
              <a:t>AUTOMATION PANEL</a:t>
            </a:r>
            <a:endParaRPr lang="tr-TR" sz="1200" b="1" dirty="0">
              <a:solidFill>
                <a:srgbClr val="00B050"/>
              </a:solidFill>
            </a:endParaRPr>
          </a:p>
          <a:p>
            <a:pPr marL="285750" indent="-285750">
              <a:buFontTx/>
              <a:buChar char="-"/>
            </a:pPr>
            <a:endParaRPr lang="tr-TR" sz="1200" b="1" dirty="0" smtClean="0">
              <a:solidFill>
                <a:schemeClr val="accent5">
                  <a:lumMod val="75000"/>
                </a:schemeClr>
              </a:solidFill>
            </a:endParaRPr>
          </a:p>
          <a:p>
            <a:r>
              <a:rPr lang="tr-TR" sz="1200" b="1" dirty="0" smtClean="0">
                <a:solidFill>
                  <a:schemeClr val="accent5">
                    <a:lumMod val="75000"/>
                  </a:schemeClr>
                </a:solidFill>
              </a:rPr>
              <a:t>-     10.200 </a:t>
            </a:r>
            <a:r>
              <a:rPr lang="tr-TR" sz="1200" b="1" dirty="0">
                <a:solidFill>
                  <a:schemeClr val="accent5">
                    <a:lumMod val="75000"/>
                  </a:schemeClr>
                </a:solidFill>
              </a:rPr>
              <a:t>M3/H </a:t>
            </a:r>
            <a:r>
              <a:rPr lang="sv-SE" sz="1200" b="1" dirty="0" smtClean="0">
                <a:solidFill>
                  <a:srgbClr val="00B050"/>
                </a:solidFill>
              </a:rPr>
              <a:t>TKS </a:t>
            </a:r>
            <a:r>
              <a:rPr lang="sv-SE" sz="1200" b="1" dirty="0">
                <a:solidFill>
                  <a:srgbClr val="00B050"/>
                </a:solidFill>
              </a:rPr>
              <a:t>1</a:t>
            </a:r>
            <a:r>
              <a:rPr lang="tr-TR" sz="1200" b="1" dirty="0">
                <a:solidFill>
                  <a:srgbClr val="00B050"/>
                </a:solidFill>
              </a:rPr>
              <a:t>3</a:t>
            </a:r>
            <a:r>
              <a:rPr lang="sv-SE" sz="1200" b="1" dirty="0">
                <a:solidFill>
                  <a:srgbClr val="00B050"/>
                </a:solidFill>
              </a:rPr>
              <a:t>-1</a:t>
            </a:r>
            <a:r>
              <a:rPr lang="tr-TR" sz="1200" b="1" dirty="0">
                <a:solidFill>
                  <a:srgbClr val="00B050"/>
                </a:solidFill>
              </a:rPr>
              <a:t>3</a:t>
            </a:r>
            <a:r>
              <a:rPr lang="sv-SE" sz="1200" b="1" dirty="0">
                <a:solidFill>
                  <a:srgbClr val="00B050"/>
                </a:solidFill>
              </a:rPr>
              <a:t> </a:t>
            </a:r>
            <a:r>
              <a:rPr lang="tr-TR" sz="1200" b="1" dirty="0" smtClean="0">
                <a:solidFill>
                  <a:srgbClr val="00B050"/>
                </a:solidFill>
              </a:rPr>
              <a:t>AHU </a:t>
            </a:r>
            <a:r>
              <a:rPr lang="tr-TR" sz="1200" b="1" dirty="0">
                <a:solidFill>
                  <a:srgbClr val="00B050"/>
                </a:solidFill>
              </a:rPr>
              <a:t>+ </a:t>
            </a:r>
            <a:r>
              <a:rPr lang="tr-TR" sz="1200" b="1" dirty="0" smtClean="0">
                <a:solidFill>
                  <a:srgbClr val="00B050"/>
                </a:solidFill>
              </a:rPr>
              <a:t>AUTOMATION PANEL</a:t>
            </a:r>
            <a:endParaRPr lang="tr-TR" sz="1200" b="1" dirty="0">
              <a:solidFill>
                <a:srgbClr val="00B050"/>
              </a:solidFill>
            </a:endParaRPr>
          </a:p>
          <a:p>
            <a:pPr marL="285750" indent="-285750">
              <a:buFontTx/>
              <a:buChar char="-"/>
            </a:pPr>
            <a:endParaRPr lang="tr-TR" sz="1200" b="1" dirty="0">
              <a:solidFill>
                <a:srgbClr val="00B050"/>
              </a:solidFill>
            </a:endParaRPr>
          </a:p>
          <a:p>
            <a:r>
              <a:rPr lang="tr-TR" sz="1200" b="1" dirty="0" smtClean="0">
                <a:solidFill>
                  <a:schemeClr val="accent5">
                    <a:lumMod val="75000"/>
                  </a:schemeClr>
                </a:solidFill>
              </a:rPr>
              <a:t>-     10.050 </a:t>
            </a:r>
            <a:r>
              <a:rPr lang="tr-TR" sz="1200" b="1" dirty="0">
                <a:solidFill>
                  <a:schemeClr val="accent5">
                    <a:lumMod val="75000"/>
                  </a:schemeClr>
                </a:solidFill>
              </a:rPr>
              <a:t>M3/H </a:t>
            </a:r>
            <a:r>
              <a:rPr lang="sv-SE" sz="1200" b="1" dirty="0" smtClean="0">
                <a:solidFill>
                  <a:srgbClr val="00B050"/>
                </a:solidFill>
              </a:rPr>
              <a:t>TKS </a:t>
            </a:r>
            <a:r>
              <a:rPr lang="sv-SE" sz="1200" b="1" dirty="0">
                <a:solidFill>
                  <a:srgbClr val="00B050"/>
                </a:solidFill>
              </a:rPr>
              <a:t>1</a:t>
            </a:r>
            <a:r>
              <a:rPr lang="tr-TR" sz="1200" b="1" dirty="0">
                <a:solidFill>
                  <a:srgbClr val="00B050"/>
                </a:solidFill>
              </a:rPr>
              <a:t>4</a:t>
            </a:r>
            <a:r>
              <a:rPr lang="sv-SE" sz="1200" b="1" dirty="0">
                <a:solidFill>
                  <a:srgbClr val="00B050"/>
                </a:solidFill>
              </a:rPr>
              <a:t>-1</a:t>
            </a:r>
            <a:r>
              <a:rPr lang="tr-TR" sz="1200" b="1" dirty="0">
                <a:solidFill>
                  <a:srgbClr val="00B050"/>
                </a:solidFill>
              </a:rPr>
              <a:t>0</a:t>
            </a:r>
            <a:r>
              <a:rPr lang="sv-SE" sz="1200" b="1" dirty="0">
                <a:solidFill>
                  <a:srgbClr val="00B050"/>
                </a:solidFill>
              </a:rPr>
              <a:t> </a:t>
            </a:r>
            <a:r>
              <a:rPr lang="tr-TR" sz="1200" b="1" dirty="0" smtClean="0">
                <a:solidFill>
                  <a:srgbClr val="00B050"/>
                </a:solidFill>
              </a:rPr>
              <a:t>AHU </a:t>
            </a:r>
            <a:r>
              <a:rPr lang="tr-TR" sz="1200" b="1" dirty="0">
                <a:solidFill>
                  <a:srgbClr val="00B050"/>
                </a:solidFill>
              </a:rPr>
              <a:t>+ </a:t>
            </a:r>
            <a:r>
              <a:rPr lang="tr-TR" sz="1200" b="1" dirty="0" smtClean="0">
                <a:solidFill>
                  <a:srgbClr val="00B050"/>
                </a:solidFill>
              </a:rPr>
              <a:t>AUTOMATION PANEL</a:t>
            </a:r>
            <a:endParaRPr lang="tr-TR" sz="1200" b="1" dirty="0">
              <a:solidFill>
                <a:srgbClr val="00B050"/>
              </a:solidFill>
            </a:endParaRPr>
          </a:p>
          <a:p>
            <a:pPr marL="285750" indent="-285750">
              <a:buFontTx/>
              <a:buChar char="-"/>
            </a:pPr>
            <a:endParaRPr lang="tr-TR" sz="1200" b="1" dirty="0" smtClean="0">
              <a:solidFill>
                <a:schemeClr val="accent5">
                  <a:lumMod val="75000"/>
                </a:schemeClr>
              </a:solidFill>
            </a:endParaRPr>
          </a:p>
          <a:p>
            <a:r>
              <a:rPr lang="tr-TR" sz="1200" b="1" dirty="0" smtClean="0">
                <a:solidFill>
                  <a:schemeClr val="accent5">
                    <a:lumMod val="75000"/>
                  </a:schemeClr>
                </a:solidFill>
              </a:rPr>
              <a:t>-     9.940 </a:t>
            </a:r>
            <a:r>
              <a:rPr lang="tr-TR" sz="1200" b="1" dirty="0">
                <a:solidFill>
                  <a:schemeClr val="accent5">
                    <a:lumMod val="75000"/>
                  </a:schemeClr>
                </a:solidFill>
              </a:rPr>
              <a:t>M3/H  </a:t>
            </a:r>
            <a:r>
              <a:rPr lang="sv-SE" sz="1200" b="1" dirty="0" smtClean="0">
                <a:solidFill>
                  <a:srgbClr val="00B050"/>
                </a:solidFill>
              </a:rPr>
              <a:t>TKS </a:t>
            </a:r>
            <a:r>
              <a:rPr lang="sv-SE" sz="1200" b="1" dirty="0">
                <a:solidFill>
                  <a:srgbClr val="00B050"/>
                </a:solidFill>
              </a:rPr>
              <a:t>1</a:t>
            </a:r>
            <a:r>
              <a:rPr lang="tr-TR" sz="1200" b="1" dirty="0">
                <a:solidFill>
                  <a:srgbClr val="00B050"/>
                </a:solidFill>
              </a:rPr>
              <a:t>4</a:t>
            </a:r>
            <a:r>
              <a:rPr lang="sv-SE" sz="1200" b="1" dirty="0">
                <a:solidFill>
                  <a:srgbClr val="00B050"/>
                </a:solidFill>
              </a:rPr>
              <a:t>-1</a:t>
            </a:r>
            <a:r>
              <a:rPr lang="tr-TR" sz="1200" b="1" dirty="0">
                <a:solidFill>
                  <a:srgbClr val="00B050"/>
                </a:solidFill>
              </a:rPr>
              <a:t>0</a:t>
            </a:r>
            <a:r>
              <a:rPr lang="sv-SE" sz="1200" b="1" dirty="0">
                <a:solidFill>
                  <a:srgbClr val="00B050"/>
                </a:solidFill>
              </a:rPr>
              <a:t> </a:t>
            </a:r>
            <a:r>
              <a:rPr lang="tr-TR" sz="1200" b="1" dirty="0" smtClean="0">
                <a:solidFill>
                  <a:srgbClr val="00B050"/>
                </a:solidFill>
              </a:rPr>
              <a:t>AHU </a:t>
            </a:r>
            <a:r>
              <a:rPr lang="tr-TR" sz="1200" b="1" dirty="0">
                <a:solidFill>
                  <a:srgbClr val="00B050"/>
                </a:solidFill>
              </a:rPr>
              <a:t>+ </a:t>
            </a:r>
            <a:r>
              <a:rPr lang="tr-TR" sz="1200" b="1" dirty="0" smtClean="0">
                <a:solidFill>
                  <a:srgbClr val="00B050"/>
                </a:solidFill>
              </a:rPr>
              <a:t>AUTOMATION PANEL</a:t>
            </a:r>
            <a:endParaRPr lang="tr-TR" sz="1200" b="1" dirty="0">
              <a:solidFill>
                <a:srgbClr val="00B050"/>
              </a:solidFill>
            </a:endParaRPr>
          </a:p>
          <a:p>
            <a:pPr marL="285750" indent="-285750">
              <a:buFontTx/>
              <a:buChar char="-"/>
            </a:pPr>
            <a:endParaRPr lang="tr-TR" sz="1200" b="1" dirty="0" smtClean="0">
              <a:solidFill>
                <a:schemeClr val="accent5">
                  <a:lumMod val="75000"/>
                </a:schemeClr>
              </a:solidFill>
            </a:endParaRPr>
          </a:p>
          <a:p>
            <a:r>
              <a:rPr lang="tr-TR" sz="1200" b="1" dirty="0" smtClean="0">
                <a:solidFill>
                  <a:schemeClr val="accent5">
                    <a:lumMod val="75000"/>
                  </a:schemeClr>
                </a:solidFill>
              </a:rPr>
              <a:t>-     8.950 </a:t>
            </a:r>
            <a:r>
              <a:rPr lang="tr-TR" sz="1200" b="1" dirty="0">
                <a:solidFill>
                  <a:schemeClr val="accent5">
                    <a:lumMod val="75000"/>
                  </a:schemeClr>
                </a:solidFill>
              </a:rPr>
              <a:t>M3/H </a:t>
            </a:r>
            <a:r>
              <a:rPr lang="tr-TR" sz="1200" b="1" dirty="0">
                <a:solidFill>
                  <a:srgbClr val="00B050"/>
                </a:solidFill>
              </a:rPr>
              <a:t>  </a:t>
            </a:r>
            <a:r>
              <a:rPr lang="sv-SE" sz="1200" b="1" dirty="0" smtClean="0">
                <a:solidFill>
                  <a:srgbClr val="00B050"/>
                </a:solidFill>
              </a:rPr>
              <a:t>TKS </a:t>
            </a:r>
            <a:r>
              <a:rPr lang="sv-SE" sz="1200" b="1" dirty="0">
                <a:solidFill>
                  <a:srgbClr val="00B050"/>
                </a:solidFill>
              </a:rPr>
              <a:t>14-10 </a:t>
            </a:r>
            <a:r>
              <a:rPr lang="tr-TR" sz="1200" b="1" dirty="0" smtClean="0">
                <a:solidFill>
                  <a:srgbClr val="00B050"/>
                </a:solidFill>
              </a:rPr>
              <a:t>AHU </a:t>
            </a:r>
            <a:r>
              <a:rPr lang="tr-TR" sz="1200" b="1" dirty="0">
                <a:solidFill>
                  <a:srgbClr val="00B050"/>
                </a:solidFill>
              </a:rPr>
              <a:t>+ </a:t>
            </a:r>
            <a:r>
              <a:rPr lang="tr-TR" sz="1200" b="1" dirty="0" smtClean="0">
                <a:solidFill>
                  <a:srgbClr val="00B050"/>
                </a:solidFill>
              </a:rPr>
              <a:t>AUTOMATION PANEL</a:t>
            </a:r>
            <a:endParaRPr lang="tr-TR" sz="1200" b="1" dirty="0">
              <a:solidFill>
                <a:srgbClr val="00B050"/>
              </a:solidFill>
            </a:endParaRPr>
          </a:p>
          <a:p>
            <a:pPr marL="285750" indent="-285750">
              <a:buFontTx/>
              <a:buChar char="-"/>
            </a:pPr>
            <a:endParaRPr lang="tr-TR" sz="1200" b="1" dirty="0" smtClean="0">
              <a:solidFill>
                <a:srgbClr val="00B050"/>
              </a:solidFill>
            </a:endParaRPr>
          </a:p>
          <a:p>
            <a:r>
              <a:rPr lang="tr-TR" sz="1200" b="1" dirty="0" smtClean="0">
                <a:solidFill>
                  <a:schemeClr val="accent5">
                    <a:lumMod val="75000"/>
                  </a:schemeClr>
                </a:solidFill>
              </a:rPr>
              <a:t>-     7.500 </a:t>
            </a:r>
            <a:r>
              <a:rPr lang="tr-TR" sz="1200" b="1" dirty="0">
                <a:solidFill>
                  <a:schemeClr val="accent5">
                    <a:lumMod val="75000"/>
                  </a:schemeClr>
                </a:solidFill>
              </a:rPr>
              <a:t>M3/H </a:t>
            </a:r>
            <a:r>
              <a:rPr lang="tr-TR" sz="1200" b="1" dirty="0" smtClean="0">
                <a:solidFill>
                  <a:schemeClr val="accent5">
                    <a:lumMod val="75000"/>
                  </a:schemeClr>
                </a:solidFill>
              </a:rPr>
              <a:t> </a:t>
            </a:r>
            <a:r>
              <a:rPr lang="sv-SE" sz="1200" b="1" dirty="0" smtClean="0">
                <a:solidFill>
                  <a:srgbClr val="00B050"/>
                </a:solidFill>
              </a:rPr>
              <a:t>TKS 1</a:t>
            </a:r>
            <a:r>
              <a:rPr lang="tr-TR" sz="1200" b="1" dirty="0" smtClean="0">
                <a:solidFill>
                  <a:srgbClr val="00B050"/>
                </a:solidFill>
              </a:rPr>
              <a:t>3</a:t>
            </a:r>
            <a:r>
              <a:rPr lang="sv-SE" sz="1200" b="1" dirty="0" smtClean="0">
                <a:solidFill>
                  <a:srgbClr val="00B050"/>
                </a:solidFill>
              </a:rPr>
              <a:t>-</a:t>
            </a:r>
            <a:r>
              <a:rPr lang="tr-TR" sz="1200" b="1" dirty="0" smtClean="0">
                <a:solidFill>
                  <a:srgbClr val="00B050"/>
                </a:solidFill>
              </a:rPr>
              <a:t>9</a:t>
            </a:r>
            <a:r>
              <a:rPr lang="sv-SE" sz="1200" b="1" dirty="0" smtClean="0">
                <a:solidFill>
                  <a:srgbClr val="00B050"/>
                </a:solidFill>
              </a:rPr>
              <a:t> </a:t>
            </a:r>
            <a:r>
              <a:rPr lang="tr-TR" sz="1200" b="1" dirty="0" smtClean="0">
                <a:solidFill>
                  <a:srgbClr val="00B050"/>
                </a:solidFill>
              </a:rPr>
              <a:t>AHU + AUTOMATION PANEL</a:t>
            </a:r>
          </a:p>
          <a:p>
            <a:pPr marL="285750" indent="-285750">
              <a:buFontTx/>
              <a:buChar char="-"/>
            </a:pPr>
            <a:endParaRPr lang="tr-TR" sz="1200" b="1" dirty="0">
              <a:solidFill>
                <a:srgbClr val="00B050"/>
              </a:solidFill>
            </a:endParaRPr>
          </a:p>
          <a:p>
            <a:r>
              <a:rPr lang="tr-TR" sz="1200" b="1" dirty="0" smtClean="0">
                <a:solidFill>
                  <a:schemeClr val="accent5">
                    <a:lumMod val="75000"/>
                  </a:schemeClr>
                </a:solidFill>
              </a:rPr>
              <a:t>-     7.000 </a:t>
            </a:r>
            <a:r>
              <a:rPr lang="tr-TR" sz="1200" b="1" dirty="0">
                <a:solidFill>
                  <a:schemeClr val="accent5">
                    <a:lumMod val="75000"/>
                  </a:schemeClr>
                </a:solidFill>
              </a:rPr>
              <a:t>M3/H </a:t>
            </a:r>
            <a:r>
              <a:rPr lang="tr-TR" sz="1200" b="1" dirty="0" smtClean="0">
                <a:solidFill>
                  <a:schemeClr val="accent5">
                    <a:lumMod val="75000"/>
                  </a:schemeClr>
                </a:solidFill>
              </a:rPr>
              <a:t> </a:t>
            </a:r>
            <a:r>
              <a:rPr lang="sv-SE" sz="1200" b="1" dirty="0" smtClean="0">
                <a:solidFill>
                  <a:srgbClr val="00B050"/>
                </a:solidFill>
              </a:rPr>
              <a:t>TKS </a:t>
            </a:r>
            <a:r>
              <a:rPr lang="sv-SE" sz="1200" b="1" dirty="0">
                <a:solidFill>
                  <a:srgbClr val="00B050"/>
                </a:solidFill>
              </a:rPr>
              <a:t>1</a:t>
            </a:r>
            <a:r>
              <a:rPr lang="tr-TR" sz="1200" b="1" dirty="0">
                <a:solidFill>
                  <a:srgbClr val="00B050"/>
                </a:solidFill>
              </a:rPr>
              <a:t>3</a:t>
            </a:r>
            <a:r>
              <a:rPr lang="sv-SE" sz="1200" b="1" dirty="0" smtClean="0">
                <a:solidFill>
                  <a:srgbClr val="00B050"/>
                </a:solidFill>
              </a:rPr>
              <a:t>-</a:t>
            </a:r>
            <a:r>
              <a:rPr lang="tr-TR" sz="1200" b="1" dirty="0" smtClean="0">
                <a:solidFill>
                  <a:srgbClr val="00B050"/>
                </a:solidFill>
              </a:rPr>
              <a:t>9</a:t>
            </a:r>
            <a:r>
              <a:rPr lang="sv-SE" sz="1200" b="1" dirty="0" smtClean="0">
                <a:solidFill>
                  <a:srgbClr val="00B050"/>
                </a:solidFill>
              </a:rPr>
              <a:t> </a:t>
            </a:r>
            <a:r>
              <a:rPr lang="tr-TR" sz="1200" b="1" dirty="0" smtClean="0">
                <a:solidFill>
                  <a:srgbClr val="00B050"/>
                </a:solidFill>
              </a:rPr>
              <a:t>AHU + AUTOMATION PANEL</a:t>
            </a:r>
          </a:p>
          <a:p>
            <a:pPr marL="285750" indent="-285750">
              <a:buFontTx/>
              <a:buChar char="-"/>
            </a:pPr>
            <a:endParaRPr lang="tr-TR" sz="1200" b="1" dirty="0">
              <a:solidFill>
                <a:srgbClr val="00B050"/>
              </a:solidFill>
            </a:endParaRPr>
          </a:p>
          <a:p>
            <a:r>
              <a:rPr lang="tr-TR" sz="1200" b="1" dirty="0" smtClean="0">
                <a:solidFill>
                  <a:schemeClr val="accent5">
                    <a:lumMod val="75000"/>
                  </a:schemeClr>
                </a:solidFill>
              </a:rPr>
              <a:t>-     4.800 </a:t>
            </a:r>
            <a:r>
              <a:rPr lang="tr-TR" sz="1200" b="1" dirty="0">
                <a:solidFill>
                  <a:schemeClr val="accent5">
                    <a:lumMod val="75000"/>
                  </a:schemeClr>
                </a:solidFill>
              </a:rPr>
              <a:t>M3/H </a:t>
            </a:r>
            <a:r>
              <a:rPr lang="tr-TR" sz="1200" b="1" dirty="0">
                <a:solidFill>
                  <a:srgbClr val="00B050"/>
                </a:solidFill>
              </a:rPr>
              <a:t> </a:t>
            </a:r>
            <a:r>
              <a:rPr lang="sv-SE" sz="1200" b="1" dirty="0" smtClean="0">
                <a:solidFill>
                  <a:srgbClr val="00B050"/>
                </a:solidFill>
              </a:rPr>
              <a:t>TKS </a:t>
            </a:r>
            <a:r>
              <a:rPr lang="sv-SE" sz="1200" b="1" dirty="0">
                <a:solidFill>
                  <a:srgbClr val="00B050"/>
                </a:solidFill>
              </a:rPr>
              <a:t>1</a:t>
            </a:r>
            <a:r>
              <a:rPr lang="tr-TR" sz="1200" b="1" dirty="0">
                <a:solidFill>
                  <a:srgbClr val="00B050"/>
                </a:solidFill>
              </a:rPr>
              <a:t>0</a:t>
            </a:r>
            <a:r>
              <a:rPr lang="sv-SE" sz="1200" b="1" dirty="0">
                <a:solidFill>
                  <a:srgbClr val="00B050"/>
                </a:solidFill>
              </a:rPr>
              <a:t>-</a:t>
            </a:r>
            <a:r>
              <a:rPr lang="tr-TR" sz="1200" b="1" dirty="0">
                <a:solidFill>
                  <a:srgbClr val="00B050"/>
                </a:solidFill>
              </a:rPr>
              <a:t>9</a:t>
            </a:r>
            <a:r>
              <a:rPr lang="sv-SE" sz="1200" b="1" dirty="0">
                <a:solidFill>
                  <a:srgbClr val="00B050"/>
                </a:solidFill>
              </a:rPr>
              <a:t> </a:t>
            </a:r>
            <a:r>
              <a:rPr lang="tr-TR" sz="1200" b="1" dirty="0" smtClean="0">
                <a:solidFill>
                  <a:srgbClr val="00B050"/>
                </a:solidFill>
              </a:rPr>
              <a:t>AHU </a:t>
            </a:r>
            <a:r>
              <a:rPr lang="tr-TR" sz="1200" b="1" dirty="0">
                <a:solidFill>
                  <a:srgbClr val="00B050"/>
                </a:solidFill>
              </a:rPr>
              <a:t>+ </a:t>
            </a:r>
            <a:r>
              <a:rPr lang="tr-TR" sz="1200" b="1" dirty="0" smtClean="0">
                <a:solidFill>
                  <a:srgbClr val="00B050"/>
                </a:solidFill>
              </a:rPr>
              <a:t>AUTOMATION PANEL</a:t>
            </a:r>
            <a:endParaRPr lang="tr-TR" sz="1200" b="1" dirty="0">
              <a:solidFill>
                <a:srgbClr val="00B050"/>
              </a:solidFill>
            </a:endParaRPr>
          </a:p>
          <a:p>
            <a:pPr marL="285750" indent="-285750">
              <a:buFontTx/>
              <a:buChar char="-"/>
            </a:pPr>
            <a:endParaRPr lang="tr-TR" sz="1200" b="1" dirty="0" smtClean="0">
              <a:solidFill>
                <a:srgbClr val="00B050"/>
              </a:solidFill>
            </a:endParaRPr>
          </a:p>
          <a:p>
            <a:endParaRPr lang="tr-TR" sz="1600" dirty="0"/>
          </a:p>
          <a:p>
            <a:pPr marL="285750" indent="-285750">
              <a:buFontTx/>
              <a:buChar char="-"/>
            </a:pPr>
            <a:endParaRPr lang="tr-TR" sz="1600" dirty="0" smtClean="0"/>
          </a:p>
          <a:p>
            <a:pPr marL="285750" indent="-285750">
              <a:buFontTx/>
              <a:buChar char="-"/>
            </a:pPr>
            <a:endParaRPr lang="tr-TR" sz="1600" b="1" dirty="0">
              <a:solidFill>
                <a:srgbClr val="00B050"/>
              </a:solidFill>
            </a:endParaRPr>
          </a:p>
          <a:p>
            <a:pPr marL="285750" indent="-285750">
              <a:buFontTx/>
              <a:buChar char="-"/>
            </a:pPr>
            <a:endParaRPr lang="tr-TR" sz="1600" b="1" dirty="0">
              <a:solidFill>
                <a:srgbClr val="00B050"/>
              </a:solidFill>
            </a:endParaRPr>
          </a:p>
          <a:p>
            <a:pPr marL="285750" indent="-285750">
              <a:buFontTx/>
              <a:buChar char="-"/>
            </a:pPr>
            <a:endParaRPr lang="tr-TR" sz="1600" b="1" dirty="0">
              <a:solidFill>
                <a:srgbClr val="00B050"/>
              </a:solidFill>
            </a:endParaRPr>
          </a:p>
        </p:txBody>
      </p:sp>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319" y="2822231"/>
            <a:ext cx="2319826" cy="1795042"/>
          </a:xfrm>
          <a:prstGeom prst="rect">
            <a:avLst/>
          </a:prstGeom>
        </p:spPr>
      </p:pic>
      <p:pic>
        <p:nvPicPr>
          <p:cNvPr id="11" name="Resim 10"/>
          <p:cNvPicPr>
            <a:picLocks noChangeAspect="1"/>
          </p:cNvPicPr>
          <p:nvPr/>
        </p:nvPicPr>
        <p:blipFill rotWithShape="1">
          <a:blip r:embed="rId7" cstate="print">
            <a:extLst>
              <a:ext uri="{28A0092B-C50C-407E-A947-70E740481C1C}">
                <a14:useLocalDpi xmlns:a14="http://schemas.microsoft.com/office/drawing/2010/main" val="0"/>
              </a:ext>
            </a:extLst>
          </a:blip>
          <a:srcRect r="32255"/>
          <a:stretch/>
        </p:blipFill>
        <p:spPr>
          <a:xfrm>
            <a:off x="2571346" y="2822231"/>
            <a:ext cx="2414563" cy="1759220"/>
          </a:xfrm>
          <a:prstGeom prst="rect">
            <a:avLst/>
          </a:prstGeom>
        </p:spPr>
      </p:pic>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60403" y="5833461"/>
            <a:ext cx="2541662" cy="957486"/>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60371" y="6032386"/>
            <a:ext cx="875295" cy="792088"/>
          </a:xfrm>
          <a:prstGeom prst="rect">
            <a:avLst/>
          </a:prstGeom>
        </p:spPr>
      </p:pic>
    </p:spTree>
    <p:extLst>
      <p:ext uri="{BB962C8B-B14F-4D97-AF65-F5344CB8AC3E}">
        <p14:creationId xmlns:p14="http://schemas.microsoft.com/office/powerpoint/2010/main" val="1610375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180527" y="85911"/>
            <a:ext cx="5040560"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3" name="Dikdörtgen 2"/>
          <p:cNvSpPr/>
          <p:nvPr/>
        </p:nvSpPr>
        <p:spPr>
          <a:xfrm>
            <a:off x="4925158" y="800795"/>
            <a:ext cx="4524525" cy="2492990"/>
          </a:xfrm>
          <a:prstGeom prst="rect">
            <a:avLst/>
          </a:prstGeom>
        </p:spPr>
        <p:txBody>
          <a:bodyPr wrap="square">
            <a:spAutoFit/>
          </a:bodyPr>
          <a:lstStyle/>
          <a:p>
            <a:pPr marL="285750" indent="-285750">
              <a:buFontTx/>
              <a:buChar char="-"/>
            </a:pPr>
            <a:r>
              <a:rPr lang="tr-TR" sz="1200" b="1" dirty="0" smtClean="0">
                <a:solidFill>
                  <a:schemeClr val="accent5">
                    <a:lumMod val="75000"/>
                  </a:schemeClr>
                </a:solidFill>
              </a:rPr>
              <a:t>57.785 M3/H</a:t>
            </a:r>
            <a:r>
              <a:rPr lang="tr-TR" sz="1200" b="1" dirty="0" smtClean="0">
                <a:solidFill>
                  <a:srgbClr val="00B050"/>
                </a:solidFill>
              </a:rPr>
              <a:t> TKS 22-19 HRU AHU + AUTOMATION PANEL</a:t>
            </a:r>
          </a:p>
          <a:p>
            <a:endParaRPr lang="tr-TR" sz="1200" b="1" dirty="0">
              <a:solidFill>
                <a:srgbClr val="00B050"/>
              </a:solidFill>
            </a:endParaRPr>
          </a:p>
          <a:p>
            <a:pPr marL="285750" indent="-285750">
              <a:buFontTx/>
              <a:buChar char="-"/>
            </a:pPr>
            <a:r>
              <a:rPr lang="tr-TR" sz="1200" b="1" dirty="0" smtClean="0">
                <a:solidFill>
                  <a:schemeClr val="accent5">
                    <a:lumMod val="75000"/>
                  </a:schemeClr>
                </a:solidFill>
              </a:rPr>
              <a:t>55.725 M3/H</a:t>
            </a:r>
            <a:r>
              <a:rPr lang="tr-TR" sz="1200" b="1" dirty="0" smtClean="0">
                <a:solidFill>
                  <a:srgbClr val="00B050"/>
                </a:solidFill>
              </a:rPr>
              <a:t> TKS </a:t>
            </a:r>
            <a:r>
              <a:rPr lang="tr-TR" sz="1200" b="1" dirty="0">
                <a:solidFill>
                  <a:srgbClr val="00B050"/>
                </a:solidFill>
              </a:rPr>
              <a:t>22-19 </a:t>
            </a:r>
            <a:r>
              <a:rPr lang="tr-TR" sz="1200" b="1" dirty="0" smtClean="0">
                <a:solidFill>
                  <a:srgbClr val="00B050"/>
                </a:solidFill>
              </a:rPr>
              <a:t>HRU AHU + AUTOMATION PANEL</a:t>
            </a:r>
          </a:p>
          <a:p>
            <a:endParaRPr lang="tr-TR" sz="1200" b="1" dirty="0">
              <a:solidFill>
                <a:srgbClr val="00B050"/>
              </a:solidFill>
            </a:endParaRPr>
          </a:p>
          <a:p>
            <a:pPr marL="285750" indent="-285750">
              <a:buFontTx/>
              <a:buChar char="-"/>
            </a:pPr>
            <a:r>
              <a:rPr lang="tr-TR" sz="1200" b="1" dirty="0" smtClean="0">
                <a:solidFill>
                  <a:schemeClr val="accent5">
                    <a:lumMod val="75000"/>
                  </a:schemeClr>
                </a:solidFill>
              </a:rPr>
              <a:t>43.300 M3/H</a:t>
            </a:r>
            <a:r>
              <a:rPr lang="tr-TR" sz="1200" b="1" dirty="0" smtClean="0">
                <a:solidFill>
                  <a:srgbClr val="00B050"/>
                </a:solidFill>
              </a:rPr>
              <a:t> TKS </a:t>
            </a:r>
            <a:r>
              <a:rPr lang="tr-TR" sz="1200" b="1" dirty="0">
                <a:solidFill>
                  <a:srgbClr val="00B050"/>
                </a:solidFill>
              </a:rPr>
              <a:t>22-19 </a:t>
            </a:r>
            <a:r>
              <a:rPr lang="tr-TR" sz="1200" b="1" dirty="0" smtClean="0">
                <a:solidFill>
                  <a:srgbClr val="00B050"/>
                </a:solidFill>
              </a:rPr>
              <a:t>HRU AHU + AUTOMATION PANEL</a:t>
            </a:r>
          </a:p>
          <a:p>
            <a:pPr marL="285750" indent="-285750">
              <a:buFontTx/>
              <a:buChar char="-"/>
            </a:pPr>
            <a:endParaRPr lang="tr-TR" sz="1200" b="1" dirty="0">
              <a:solidFill>
                <a:srgbClr val="00B050"/>
              </a:solidFill>
            </a:endParaRPr>
          </a:p>
          <a:p>
            <a:pPr marL="285750" indent="-285750">
              <a:buFontTx/>
              <a:buChar char="-"/>
            </a:pPr>
            <a:r>
              <a:rPr lang="tr-TR" sz="1200" b="1" dirty="0" smtClean="0">
                <a:solidFill>
                  <a:schemeClr val="accent5">
                    <a:lumMod val="75000"/>
                  </a:schemeClr>
                </a:solidFill>
              </a:rPr>
              <a:t>21.180 M3/H</a:t>
            </a:r>
            <a:r>
              <a:rPr lang="tr-TR" sz="1200" b="1" dirty="0" smtClean="0">
                <a:solidFill>
                  <a:srgbClr val="00B050"/>
                </a:solidFill>
              </a:rPr>
              <a:t> TKS 22-16 HRU AHU + AUTOMATION PANEL</a:t>
            </a:r>
          </a:p>
          <a:p>
            <a:pPr marL="285750" indent="-285750">
              <a:buFontTx/>
              <a:buChar char="-"/>
            </a:pPr>
            <a:endParaRPr lang="tr-TR" sz="1200" b="1" dirty="0">
              <a:solidFill>
                <a:srgbClr val="00B050"/>
              </a:solidFill>
            </a:endParaRPr>
          </a:p>
          <a:p>
            <a:pPr marL="285750" indent="-285750">
              <a:buFontTx/>
              <a:buChar char="-"/>
            </a:pPr>
            <a:r>
              <a:rPr lang="tr-TR" sz="1200" b="1" dirty="0" smtClean="0">
                <a:solidFill>
                  <a:schemeClr val="accent5">
                    <a:lumMod val="75000"/>
                  </a:schemeClr>
                </a:solidFill>
              </a:rPr>
              <a:t>11.500 M3/H</a:t>
            </a:r>
            <a:r>
              <a:rPr lang="tr-TR" sz="1200" b="1" dirty="0" smtClean="0">
                <a:solidFill>
                  <a:srgbClr val="00B050"/>
                </a:solidFill>
              </a:rPr>
              <a:t> TKS 14-13 HRU AHU + AUTOMATION PANEL</a:t>
            </a:r>
          </a:p>
          <a:p>
            <a:endParaRPr lang="tr-TR" sz="1200" b="1" dirty="0" smtClean="0">
              <a:solidFill>
                <a:srgbClr val="00B050"/>
              </a:solidFill>
            </a:endParaRPr>
          </a:p>
          <a:p>
            <a:pPr marL="285750" indent="-285750">
              <a:buFontTx/>
              <a:buChar char="-"/>
            </a:pPr>
            <a:r>
              <a:rPr lang="tr-TR" sz="1200" b="1" dirty="0" smtClean="0">
                <a:solidFill>
                  <a:srgbClr val="00B050"/>
                </a:solidFill>
              </a:rPr>
              <a:t>AIR COOLED PACKAGE UNIT</a:t>
            </a:r>
          </a:p>
          <a:p>
            <a:pPr marL="285750" indent="-285750">
              <a:buFontTx/>
              <a:buChar char="-"/>
            </a:pPr>
            <a:r>
              <a:rPr lang="tr-TR" sz="1200" b="1" dirty="0" smtClean="0">
                <a:solidFill>
                  <a:srgbClr val="00B050"/>
                </a:solidFill>
              </a:rPr>
              <a:t>LAMINAR FLOW UNIT</a:t>
            </a:r>
          </a:p>
          <a:p>
            <a:pPr marL="285750" indent="-285750">
              <a:buFontTx/>
              <a:buChar char="-"/>
            </a:pPr>
            <a:r>
              <a:rPr lang="tr-TR" sz="1200" b="1" dirty="0" smtClean="0">
                <a:solidFill>
                  <a:srgbClr val="00B050"/>
                </a:solidFill>
              </a:rPr>
              <a:t>FANCOIL</a:t>
            </a:r>
          </a:p>
        </p:txBody>
      </p:sp>
      <p:sp>
        <p:nvSpPr>
          <p:cNvPr id="4" name="Dikdörtgen 3"/>
          <p:cNvSpPr/>
          <p:nvPr/>
        </p:nvSpPr>
        <p:spPr>
          <a:xfrm>
            <a:off x="-180527" y="700483"/>
            <a:ext cx="5352774" cy="830997"/>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İSDEMİR </a:t>
            </a:r>
            <a:endParaRPr lang="ru-RU"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İSKENDERUN FACTORY OFFICE</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l="15197" r="17604" b="2807"/>
          <a:stretch/>
        </p:blipFill>
        <p:spPr>
          <a:xfrm>
            <a:off x="1302559" y="1485495"/>
            <a:ext cx="2472288" cy="1569368"/>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912" y="3294601"/>
            <a:ext cx="4302238" cy="2419814"/>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132" y="3107073"/>
            <a:ext cx="2243955" cy="1444249"/>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783" y="3103616"/>
            <a:ext cx="2294129" cy="1447706"/>
          </a:xfrm>
          <a:prstGeom prst="rect">
            <a:avLst/>
          </a:prstGeom>
        </p:spPr>
      </p:pic>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923" y="4648829"/>
            <a:ext cx="2244164" cy="1297492"/>
          </a:xfrm>
          <a:prstGeom prst="rect">
            <a:avLst/>
          </a:prstGeom>
        </p:spPr>
      </p:pic>
      <p:pic>
        <p:nvPicPr>
          <p:cNvPr id="12" name="Resim 11"/>
          <p:cNvPicPr>
            <a:picLocks noChangeAspect="1"/>
          </p:cNvPicPr>
          <p:nvPr/>
        </p:nvPicPr>
        <p:blipFill rotWithShape="1">
          <a:blip r:embed="rId8" cstate="print">
            <a:extLst>
              <a:ext uri="{28A0092B-C50C-407E-A947-70E740481C1C}">
                <a14:useLocalDpi xmlns:a14="http://schemas.microsoft.com/office/drawing/2010/main" val="0"/>
              </a:ext>
            </a:extLst>
          </a:blip>
          <a:srcRect t="20549"/>
          <a:stretch/>
        </p:blipFill>
        <p:spPr>
          <a:xfrm>
            <a:off x="2627783" y="4648829"/>
            <a:ext cx="2324584" cy="1297492"/>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848814"/>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8472" y="5931513"/>
            <a:ext cx="875295" cy="792088"/>
          </a:xfrm>
          <a:prstGeom prst="rect">
            <a:avLst/>
          </a:prstGeom>
        </p:spPr>
      </p:pic>
    </p:spTree>
    <p:extLst>
      <p:ext uri="{BB962C8B-B14F-4D97-AF65-F5344CB8AC3E}">
        <p14:creationId xmlns:p14="http://schemas.microsoft.com/office/powerpoint/2010/main" val="123949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366643" y="50721"/>
            <a:ext cx="5226675"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Proje</a:t>
            </a:r>
            <a:r>
              <a:rPr lang="ru-RU" sz="4000" b="1" dirty="0" smtClean="0">
                <a:ln w="13462">
                  <a:solidFill>
                    <a:schemeClr val="bg1"/>
                  </a:solidFill>
                  <a:prstDash val="solid"/>
                </a:ln>
                <a:solidFill>
                  <a:schemeClr val="accent1"/>
                </a:solidFill>
                <a:effectLst>
                  <a:outerShdw dist="38100" dir="2700000" algn="bl" rotWithShape="0">
                    <a:schemeClr val="accent5"/>
                  </a:outerShdw>
                </a:effectLst>
              </a:rPr>
              <a:t>с</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t</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5" name="Dikdörtgen 4"/>
          <p:cNvSpPr/>
          <p:nvPr/>
        </p:nvSpPr>
        <p:spPr>
          <a:xfrm>
            <a:off x="4983079" y="543990"/>
            <a:ext cx="4527564" cy="6617196"/>
          </a:xfrm>
          <a:prstGeom prst="rect">
            <a:avLst/>
          </a:prstGeom>
          <a:noFill/>
        </p:spPr>
        <p:txBody>
          <a:bodyPr wrap="square" lIns="91440" tIns="45720" rIns="91440" bIns="45720">
            <a:spAutoFit/>
          </a:bodyPr>
          <a:lstStyle/>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50</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smtClean="0">
                <a:ln w="0"/>
                <a:solidFill>
                  <a:schemeClr val="accent5">
                    <a:lumMod val="75000"/>
                  </a:schemeClr>
                </a:solidFill>
                <a:effectLst>
                  <a:reflection blurRad="6350" stA="53000" endA="300" endPos="35500" dir="5400000" sy="-90000" algn="bl" rotWithShape="0"/>
                </a:effectLst>
              </a:rPr>
              <a:t>0</a:t>
            </a:r>
            <a:r>
              <a:rPr lang="sv-SE" sz="1200" b="1" dirty="0" smtClean="0">
                <a:ln w="0"/>
                <a:solidFill>
                  <a:schemeClr val="accent5">
                    <a:lumMod val="75000"/>
                  </a:schemeClr>
                </a:solidFill>
                <a:effectLst>
                  <a:reflection blurRad="6350" stA="53000" endA="300" endPos="35500" dir="5400000" sy="-90000" algn="bl" rotWithShape="0"/>
                </a:effectLst>
              </a:rPr>
              <a:t>00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smtClean="0">
                <a:solidFill>
                  <a:srgbClr val="00B050"/>
                </a:solidFill>
              </a:rPr>
              <a:t>TKS 22-22 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smtClean="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50</a:t>
            </a:r>
            <a:r>
              <a:rPr lang="sv-SE" sz="1200" b="1" dirty="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22-22 </a:t>
            </a:r>
            <a:r>
              <a:rPr lang="tr-TR" sz="1200" b="1" dirty="0" smtClean="0">
                <a:solidFill>
                  <a:srgbClr val="00B050"/>
                </a:solidFill>
              </a:rPr>
              <a:t>AHU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50</a:t>
            </a:r>
            <a:r>
              <a:rPr lang="sv-SE" sz="1200" b="1" dirty="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smtClean="0">
                <a:ln w="0"/>
                <a:solidFill>
                  <a:schemeClr val="accent5">
                    <a:lumMod val="75000"/>
                  </a:schemeClr>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22-22 </a:t>
            </a:r>
            <a:r>
              <a:rPr lang="tr-TR" sz="1200" b="1" dirty="0" smtClean="0">
                <a:solidFill>
                  <a:srgbClr val="00B050"/>
                </a:solidFill>
              </a:rPr>
              <a:t>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smtClean="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50</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smtClean="0">
                <a:ln w="0"/>
                <a:solidFill>
                  <a:schemeClr val="accent5">
                    <a:lumMod val="75000"/>
                  </a:schemeClr>
                </a:solidFill>
                <a:effectLst>
                  <a:reflection blurRad="6350" stA="53000" endA="300" endPos="35500" dir="5400000" sy="-90000" algn="bl" rotWithShape="0"/>
                </a:effectLst>
              </a:rPr>
              <a:t>0</a:t>
            </a:r>
            <a:r>
              <a:rPr lang="sv-SE" sz="1200" b="1" dirty="0" smtClean="0">
                <a:ln w="0"/>
                <a:solidFill>
                  <a:schemeClr val="accent5">
                    <a:lumMod val="75000"/>
                  </a:schemeClr>
                </a:solidFill>
                <a:effectLst>
                  <a:reflection blurRad="6350" stA="53000" endA="300" endPos="35500" dir="5400000" sy="-90000" algn="bl" rotWithShape="0"/>
                </a:effectLst>
              </a:rPr>
              <a:t>00 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22-22 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50</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smtClean="0">
                <a:ln w="0"/>
                <a:solidFill>
                  <a:schemeClr val="accent5">
                    <a:lumMod val="75000"/>
                  </a:schemeClr>
                </a:solidFill>
                <a:effectLst>
                  <a:reflection blurRad="6350" stA="53000" endA="300" endPos="35500" dir="5400000" sy="-90000" algn="bl" rotWithShape="0"/>
                </a:effectLst>
              </a:rPr>
              <a:t>0</a:t>
            </a:r>
            <a:r>
              <a:rPr lang="sv-SE" sz="1200" b="1" dirty="0" smtClean="0">
                <a:ln w="0"/>
                <a:solidFill>
                  <a:schemeClr val="accent5">
                    <a:lumMod val="75000"/>
                  </a:schemeClr>
                </a:solidFill>
                <a:effectLst>
                  <a:reflection blurRad="6350" stA="53000" endA="300" endPos="35500" dir="5400000" sy="-90000" algn="bl" rotWithShape="0"/>
                </a:effectLst>
              </a:rPr>
              <a:t>00 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22-22 </a:t>
            </a:r>
            <a:r>
              <a:rPr lang="tr-TR" sz="1200" b="1" dirty="0" smtClean="0">
                <a:solidFill>
                  <a:srgbClr val="00B050"/>
                </a:solidFill>
              </a:rPr>
              <a:t>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50</a:t>
            </a:r>
            <a:r>
              <a:rPr lang="sv-SE" sz="1200" b="1" dirty="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22-22 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50</a:t>
            </a:r>
            <a:r>
              <a:rPr lang="sv-SE" sz="1200" b="1" dirty="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22-22 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30</a:t>
            </a:r>
            <a:r>
              <a:rPr lang="sv-SE" sz="1200" b="1" dirty="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rgbClr val="00B050"/>
                </a:solidFill>
                <a:effectLst>
                  <a:reflection blurRad="6350" stA="53000" endA="300" endPos="35500" dir="5400000" sy="-90000" algn="bl" rotWithShape="0"/>
                </a:effectLst>
              </a:rPr>
              <a:t> </a:t>
            </a:r>
            <a:r>
              <a:rPr lang="tr-TR" sz="1200" b="1" dirty="0" smtClean="0">
                <a:solidFill>
                  <a:srgbClr val="00B050"/>
                </a:solidFill>
              </a:rPr>
              <a:t>TKS 22-17 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smtClean="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30</a:t>
            </a:r>
            <a:r>
              <a:rPr lang="sv-SE" sz="1200" b="1" dirty="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22-17 </a:t>
            </a:r>
            <a:r>
              <a:rPr lang="tr-TR" sz="1200" b="1" dirty="0" smtClean="0">
                <a:solidFill>
                  <a:srgbClr val="00B050"/>
                </a:solidFill>
              </a:rPr>
              <a:t>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30</a:t>
            </a:r>
            <a:r>
              <a:rPr lang="sv-SE" sz="1200" b="1" dirty="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22-17 </a:t>
            </a:r>
            <a:r>
              <a:rPr lang="tr-TR" sz="1200" b="1" dirty="0" smtClean="0">
                <a:solidFill>
                  <a:srgbClr val="00B050"/>
                </a:solidFill>
              </a:rPr>
              <a:t>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30</a:t>
            </a:r>
            <a:r>
              <a:rPr lang="sv-SE" sz="1200" b="1" dirty="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a:t>
            </a:r>
            <a:r>
              <a:rPr lang="sv-SE" sz="1200" b="1" dirty="0" smtClean="0">
                <a:ln w="0"/>
                <a:solidFill>
                  <a:schemeClr val="accent5">
                    <a:lumMod val="75000"/>
                  </a:schemeClr>
                </a:solidFill>
                <a:effectLst>
                  <a:reflection blurRad="6350" stA="53000" endA="300" endPos="35500" dir="5400000" sy="-90000" algn="bl" rotWithShape="0"/>
                </a:effectLst>
              </a:rPr>
              <a:t>M3/H</a:t>
            </a:r>
            <a:r>
              <a:rPr lang="tr-TR" sz="1200" b="1" dirty="0" smtClean="0">
                <a:ln w="0"/>
                <a:solidFill>
                  <a:schemeClr val="accent5">
                    <a:lumMod val="75000"/>
                  </a:schemeClr>
                </a:solidFill>
                <a:effectLst>
                  <a:reflection blurRad="6350" stA="53000" endA="300" endPos="35500" dir="5400000" sy="-90000" algn="bl" rotWithShape="0"/>
                </a:effectLst>
              </a:rPr>
              <a:t>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22-17 </a:t>
            </a:r>
            <a:r>
              <a:rPr lang="tr-TR" sz="1200" b="1" dirty="0" smtClean="0">
                <a:solidFill>
                  <a:srgbClr val="00B050"/>
                </a:solidFill>
              </a:rPr>
              <a:t>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30</a:t>
            </a:r>
            <a:r>
              <a:rPr lang="sv-SE" sz="1200" b="1" dirty="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a:t>
            </a:r>
            <a:r>
              <a:rPr lang="sv-SE" sz="1200" b="1" dirty="0" smtClean="0">
                <a:ln w="0"/>
                <a:solidFill>
                  <a:schemeClr val="accent5">
                    <a:lumMod val="75000"/>
                  </a:schemeClr>
                </a:solidFill>
                <a:effectLst>
                  <a:reflection blurRad="6350" stA="53000" endA="300" endPos="35500" dir="5400000" sy="-90000" algn="bl" rotWithShape="0"/>
                </a:effectLst>
              </a:rPr>
              <a:t>M3/H</a:t>
            </a:r>
            <a:r>
              <a:rPr lang="tr-TR" sz="1200" b="1" dirty="0" smtClean="0">
                <a:ln w="0"/>
                <a:solidFill>
                  <a:schemeClr val="accent5">
                    <a:lumMod val="75000"/>
                  </a:schemeClr>
                </a:solidFill>
                <a:effectLst>
                  <a:reflection blurRad="6350" stA="53000" endA="300" endPos="35500" dir="5400000" sy="-90000" algn="bl" rotWithShape="0"/>
                </a:effectLst>
              </a:rPr>
              <a:t>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22-17 </a:t>
            </a:r>
            <a:r>
              <a:rPr lang="tr-TR" sz="1200" b="1" dirty="0" smtClean="0">
                <a:solidFill>
                  <a:srgbClr val="00B050"/>
                </a:solidFill>
              </a:rPr>
              <a:t>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18</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a:t>
            </a:r>
            <a:r>
              <a:rPr lang="sv-SE" sz="1200" b="1" dirty="0" smtClean="0">
                <a:ln w="0"/>
                <a:solidFill>
                  <a:schemeClr val="accent5">
                    <a:lumMod val="75000"/>
                  </a:schemeClr>
                </a:solidFill>
                <a:effectLst>
                  <a:reflection blurRad="6350" stA="53000" endA="300" endPos="35500" dir="5400000" sy="-90000" algn="bl" rotWithShape="0"/>
                </a:effectLst>
              </a:rPr>
              <a:t>M3/H</a:t>
            </a:r>
            <a:r>
              <a:rPr lang="tr-TR" sz="1200" b="1" dirty="0" smtClean="0">
                <a:ln w="0"/>
                <a:solidFill>
                  <a:schemeClr val="accent5">
                    <a:lumMod val="75000"/>
                  </a:schemeClr>
                </a:solidFill>
                <a:effectLst>
                  <a:reflection blurRad="6350" stA="53000" endA="300" endPos="35500" dir="5400000" sy="-90000" algn="bl" rotWithShape="0"/>
                </a:effectLst>
              </a:rPr>
              <a:t>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17-14 %30 FRESH AIR  AHU + </a:t>
            </a:r>
            <a:r>
              <a:rPr lang="tr-TR" sz="1200" b="1" dirty="0" smtClean="0">
                <a:ln w="0"/>
                <a:solidFill>
                  <a:srgbClr val="00B050"/>
                </a:solidFill>
                <a:effectLst>
                  <a:reflection blurRad="6350" stA="53000" endA="300" endPos="35500" dir="5400000" sy="-90000" algn="bl" rotWithShape="0"/>
                </a:effectLst>
              </a:rPr>
              <a:t>AUTOMATION PANEL</a:t>
            </a:r>
          </a:p>
          <a:p>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9</a:t>
            </a:r>
            <a:r>
              <a:rPr lang="sv-SE" sz="1200" b="1" dirty="0" smtClean="0">
                <a:ln w="0"/>
                <a:solidFill>
                  <a:schemeClr val="accent5">
                    <a:lumMod val="75000"/>
                  </a:schemeClr>
                </a:solidFill>
                <a:effectLst>
                  <a:reflection blurRad="6350" stA="53000" endA="300" endPos="35500" dir="5400000" sy="-90000" algn="bl" rotWithShape="0"/>
                </a:effectLst>
              </a:rPr>
              <a:t>.</a:t>
            </a:r>
            <a:r>
              <a:rPr lang="tr-TR" sz="1200" b="1" dirty="0">
                <a:ln w="0"/>
                <a:solidFill>
                  <a:schemeClr val="accent5">
                    <a:lumMod val="75000"/>
                  </a:schemeClr>
                </a:solidFill>
                <a:effectLst>
                  <a:reflection blurRad="6350" stA="53000" endA="300" endPos="35500" dir="5400000" sy="-90000" algn="bl" rotWithShape="0"/>
                </a:effectLst>
              </a:rPr>
              <a:t>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smtClean="0">
                <a:ln w="0"/>
                <a:solidFill>
                  <a:srgbClr val="00B050"/>
                </a:solidFill>
                <a:effectLst>
                  <a:reflection blurRad="6350" stA="53000" endA="300" endPos="35500" dir="5400000" sy="-90000" algn="bl" rotWithShape="0"/>
                </a:effectLst>
              </a:rPr>
              <a:t> </a:t>
            </a:r>
            <a:r>
              <a:rPr lang="tr-TR" sz="1200" b="1" dirty="0" smtClean="0">
                <a:solidFill>
                  <a:srgbClr val="00B050"/>
                </a:solidFill>
              </a:rPr>
              <a:t>TKS 14-10 HRU  AHU + </a:t>
            </a:r>
            <a:r>
              <a:rPr lang="tr-TR" sz="1200" b="1" dirty="0" smtClean="0">
                <a:ln w="0"/>
                <a:solidFill>
                  <a:srgbClr val="00B050"/>
                </a:solidFill>
                <a:effectLst>
                  <a:reflection blurRad="6350" stA="53000" endA="300" endPos="35500" dir="5400000" sy="-90000" algn="bl" rotWithShape="0"/>
                </a:effectLst>
              </a:rPr>
              <a:t>AUTOMATION PANEL</a:t>
            </a:r>
          </a:p>
          <a:p>
            <a:r>
              <a:rPr lang="tr-TR" sz="1200" b="1" dirty="0" smtClean="0">
                <a:ln w="0"/>
                <a:solidFill>
                  <a:srgbClr val="00B050"/>
                </a:solidFill>
                <a:effectLst>
                  <a:reflection blurRad="6350" stA="53000" endA="300" endPos="35500" dir="5400000" sy="-90000" algn="bl" rotWithShape="0"/>
                </a:effectLst>
              </a:rPr>
              <a:t>- FREQUENCE INVERTOR </a:t>
            </a:r>
          </a:p>
          <a:p>
            <a:endParaRPr lang="tr-TR" sz="1400" b="1" dirty="0">
              <a:ln w="0"/>
              <a:solidFill>
                <a:srgbClr val="00B050"/>
              </a:solidFill>
              <a:effectLst>
                <a:reflection blurRad="6350" stA="53000" endA="300" endPos="35500" dir="5400000" sy="-90000" algn="bl" rotWithShape="0"/>
              </a:effectLst>
            </a:endParaRPr>
          </a:p>
          <a:p>
            <a:endParaRPr lang="tr-TR" sz="1400" b="1" dirty="0">
              <a:ln w="0"/>
              <a:solidFill>
                <a:srgbClr val="00B050"/>
              </a:solidFill>
              <a:effectLst>
                <a:reflection blurRad="6350" stA="53000" endA="300" endPos="35500" dir="5400000" sy="-90000" algn="bl" rotWithShape="0"/>
              </a:effectLst>
            </a:endParaRPr>
          </a:p>
          <a:p>
            <a:endParaRPr lang="tr-TR" sz="1400" b="1" dirty="0" smtClean="0">
              <a:ln w="0"/>
              <a:solidFill>
                <a:srgbClr val="00B050"/>
              </a:solidFill>
              <a:effectLst>
                <a:reflection blurRad="6350" stA="53000" endA="300" endPos="35500" dir="5400000" sy="-90000" algn="bl" rotWithShape="0"/>
              </a:effectLst>
            </a:endParaRPr>
          </a:p>
          <a:p>
            <a:endParaRPr lang="tr-TR" sz="1400" b="1" dirty="0" smtClean="0">
              <a:ln w="0"/>
              <a:solidFill>
                <a:srgbClr val="00B050"/>
              </a:solidFill>
              <a:effectLst>
                <a:reflection blurRad="6350" stA="53000" endA="300" endPos="35500" dir="5400000" sy="-90000" algn="bl" rotWithShape="0"/>
              </a:effectLst>
            </a:endParaRPr>
          </a:p>
          <a:p>
            <a:endParaRPr lang="tr-TR" sz="1000" dirty="0" smtClean="0"/>
          </a:p>
          <a:p>
            <a:endParaRPr lang="sv-SE" sz="1000" dirty="0">
              <a:ln w="0"/>
              <a:solidFill>
                <a:srgbClr val="FF0000"/>
              </a:solidFill>
              <a:effectLst>
                <a:reflection blurRad="6350" stA="53000" endA="300" endPos="35500" dir="5400000" sy="-90000" algn="bl" rotWithShape="0"/>
              </a:effectLst>
            </a:endParaRPr>
          </a:p>
        </p:txBody>
      </p:sp>
      <p:pic>
        <p:nvPicPr>
          <p:cNvPr id="3" name="Resim 2"/>
          <p:cNvPicPr>
            <a:picLocks noChangeAspect="1"/>
          </p:cNvPicPr>
          <p:nvPr/>
        </p:nvPicPr>
        <p:blipFill rotWithShape="1">
          <a:blip r:embed="rId3">
            <a:extLst>
              <a:ext uri="{28A0092B-C50C-407E-A947-70E740481C1C}">
                <a14:useLocalDpi xmlns:a14="http://schemas.microsoft.com/office/drawing/2010/main" val="0"/>
              </a:ext>
            </a:extLst>
          </a:blip>
          <a:srcRect t="21423" b="24840"/>
          <a:stretch/>
        </p:blipFill>
        <p:spPr>
          <a:xfrm>
            <a:off x="1657274" y="1041291"/>
            <a:ext cx="2113771" cy="1291090"/>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94" y="2332381"/>
            <a:ext cx="2340844" cy="1983637"/>
          </a:xfrm>
          <a:prstGeom prst="rect">
            <a:avLst/>
          </a:prstGeom>
        </p:spPr>
      </p:pic>
      <p:pic>
        <p:nvPicPr>
          <p:cNvPr id="6" name="Resim 5"/>
          <p:cNvPicPr>
            <a:picLocks noChangeAspect="1"/>
          </p:cNvPicPr>
          <p:nvPr/>
        </p:nvPicPr>
        <p:blipFill rotWithShape="1">
          <a:blip r:embed="rId5">
            <a:extLst>
              <a:ext uri="{28A0092B-C50C-407E-A947-70E740481C1C}">
                <a14:useLocalDpi xmlns:a14="http://schemas.microsoft.com/office/drawing/2010/main" val="0"/>
              </a:ext>
            </a:extLst>
          </a:blip>
          <a:srcRect b="14739"/>
          <a:stretch/>
        </p:blipFill>
        <p:spPr>
          <a:xfrm>
            <a:off x="2704870" y="2332381"/>
            <a:ext cx="2200723" cy="1993705"/>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89" y="3647085"/>
            <a:ext cx="4962009" cy="2790905"/>
          </a:xfrm>
          <a:prstGeom prst="rect">
            <a:avLst/>
          </a:prstGeom>
        </p:spPr>
      </p:pic>
      <p:sp>
        <p:nvSpPr>
          <p:cNvPr id="8" name="Dikdörtgen 7"/>
          <p:cNvSpPr/>
          <p:nvPr/>
        </p:nvSpPr>
        <p:spPr>
          <a:xfrm>
            <a:off x="-988995" y="635418"/>
            <a:ext cx="6961069" cy="461665"/>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CHINESE WIND </a:t>
            </a:r>
            <a:r>
              <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rPr>
              <a:t>FABRİKASI</a:t>
            </a:r>
          </a:p>
        </p:txBody>
      </p:sp>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94886" y="5885573"/>
            <a:ext cx="2541662" cy="957486"/>
          </a:xfrm>
          <a:prstGeom prst="rect">
            <a:avLst/>
          </a:prstGeom>
        </p:spPr>
      </p:pic>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3246" y="5968272"/>
            <a:ext cx="875295" cy="792088"/>
          </a:xfrm>
          <a:prstGeom prst="rect">
            <a:avLst/>
          </a:prstGeom>
        </p:spPr>
      </p:pic>
    </p:spTree>
    <p:extLst>
      <p:ext uri="{BB962C8B-B14F-4D97-AF65-F5344CB8AC3E}">
        <p14:creationId xmlns:p14="http://schemas.microsoft.com/office/powerpoint/2010/main" val="1352856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386003"/>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39352" y="59900"/>
            <a:ext cx="5112568"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Proje</a:t>
            </a:r>
            <a:r>
              <a:rPr lang="ru-RU" sz="4000" b="1" dirty="0" smtClean="0">
                <a:ln w="13462">
                  <a:solidFill>
                    <a:schemeClr val="bg1"/>
                  </a:solidFill>
                  <a:prstDash val="solid"/>
                </a:ln>
                <a:solidFill>
                  <a:schemeClr val="accent1"/>
                </a:solidFill>
                <a:effectLst>
                  <a:outerShdw dist="38100" dir="2700000" algn="bl" rotWithShape="0">
                    <a:schemeClr val="accent5"/>
                  </a:outerShdw>
                </a:effectLst>
              </a:rPr>
              <a:t>с</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t</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4" name="Dikdörtgen 3"/>
          <p:cNvSpPr/>
          <p:nvPr/>
        </p:nvSpPr>
        <p:spPr>
          <a:xfrm>
            <a:off x="-1029166" y="631706"/>
            <a:ext cx="6857723" cy="830997"/>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JAPANESE </a:t>
            </a:r>
            <a:r>
              <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rPr>
              <a:t>TOBACCO </a:t>
            </a: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FACTORY </a:t>
            </a:r>
          </a:p>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ZJIANJAN IRAN</a:t>
            </a:r>
            <a:r>
              <a:rPr lang="tr-TR" sz="2400" dirty="0" smtClean="0">
                <a:solidFill>
                  <a:schemeClr val="accent5">
                    <a:lumMod val="75000"/>
                  </a:schemeClr>
                </a:solidFill>
              </a:rPr>
              <a:t> </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r="4901" b="22675"/>
          <a:stretch/>
        </p:blipFill>
        <p:spPr>
          <a:xfrm>
            <a:off x="197306" y="3095532"/>
            <a:ext cx="2484747" cy="2143486"/>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053" y="3095532"/>
            <a:ext cx="2528924" cy="2116914"/>
          </a:xfrm>
          <a:prstGeom prst="rect">
            <a:avLst/>
          </a:prstGeom>
        </p:spPr>
      </p:pic>
      <p:sp>
        <p:nvSpPr>
          <p:cNvPr id="8" name="Dikdörtgen 7"/>
          <p:cNvSpPr/>
          <p:nvPr/>
        </p:nvSpPr>
        <p:spPr>
          <a:xfrm>
            <a:off x="5372829" y="1226595"/>
            <a:ext cx="4392488" cy="1615827"/>
          </a:xfrm>
          <a:prstGeom prst="rect">
            <a:avLst/>
          </a:prstGeom>
        </p:spPr>
        <p:txBody>
          <a:bodyPr wrap="square">
            <a:spAutoFit/>
          </a:bodyPr>
          <a:lstStyle/>
          <a:p>
            <a:r>
              <a:rPr lang="tr-TR" sz="1100" b="1" dirty="0" smtClean="0">
                <a:ln w="0"/>
                <a:solidFill>
                  <a:srgbClr val="00B050"/>
                </a:solidFill>
                <a:effectLst>
                  <a:reflection blurRad="6350" stA="53000" endA="300" endPos="35500" dir="5400000" sy="-90000" algn="bl" rotWithShape="0"/>
                </a:effectLst>
              </a:rPr>
              <a:t>-  </a:t>
            </a:r>
            <a:r>
              <a:rPr lang="tr-TR" sz="1100" b="1" dirty="0" smtClean="0">
                <a:ln w="0"/>
                <a:solidFill>
                  <a:schemeClr val="accent5">
                    <a:lumMod val="75000"/>
                  </a:schemeClr>
                </a:solidFill>
                <a:effectLst>
                  <a:reflection blurRad="6350" stA="53000" endA="300" endPos="35500" dir="5400000" sy="-90000" algn="bl" rotWithShape="0"/>
                </a:effectLst>
              </a:rPr>
              <a:t>83</a:t>
            </a:r>
            <a:r>
              <a:rPr lang="sv-SE" sz="1100" b="1" dirty="0" smtClean="0">
                <a:ln w="0"/>
                <a:solidFill>
                  <a:schemeClr val="accent5">
                    <a:lumMod val="75000"/>
                  </a:schemeClr>
                </a:solidFill>
                <a:effectLst>
                  <a:reflection blurRad="6350" stA="53000" endA="300" endPos="35500" dir="5400000" sy="-90000" algn="bl" rotWithShape="0"/>
                </a:effectLst>
              </a:rPr>
              <a:t>.</a:t>
            </a:r>
            <a:r>
              <a:rPr lang="tr-TR" sz="1100" b="1" dirty="0" smtClean="0">
                <a:ln w="0"/>
                <a:solidFill>
                  <a:schemeClr val="accent5">
                    <a:lumMod val="75000"/>
                  </a:schemeClr>
                </a:solidFill>
                <a:effectLst>
                  <a:reflection blurRad="6350" stA="53000" endA="300" endPos="35500" dir="5400000" sy="-90000" algn="bl" rotWithShape="0"/>
                </a:effectLst>
              </a:rPr>
              <a:t>5</a:t>
            </a:r>
            <a:r>
              <a:rPr lang="sv-SE" sz="1100" b="1" dirty="0" smtClean="0">
                <a:ln w="0"/>
                <a:solidFill>
                  <a:schemeClr val="accent5">
                    <a:lumMod val="75000"/>
                  </a:schemeClr>
                </a:solidFill>
                <a:effectLst>
                  <a:reflection blurRad="6350" stA="53000" endA="300" endPos="35500" dir="5400000" sy="-90000" algn="bl" rotWithShape="0"/>
                </a:effectLst>
              </a:rPr>
              <a:t>00 </a:t>
            </a:r>
            <a:r>
              <a:rPr lang="sv-SE" sz="1100" b="1" dirty="0">
                <a:ln w="0"/>
                <a:solidFill>
                  <a:schemeClr val="accent5">
                    <a:lumMod val="75000"/>
                  </a:schemeClr>
                </a:solidFill>
                <a:effectLst>
                  <a:reflection blurRad="6350" stA="53000" endA="300" endPos="35500" dir="5400000" sy="-90000" algn="bl" rotWithShape="0"/>
                </a:effectLst>
              </a:rPr>
              <a:t>M3/H </a:t>
            </a:r>
            <a:r>
              <a:rPr lang="tr-TR" sz="1100" b="1" dirty="0">
                <a:ln w="0"/>
                <a:solidFill>
                  <a:schemeClr val="accent5">
                    <a:lumMod val="75000"/>
                  </a:schemeClr>
                </a:solidFill>
                <a:effectLst>
                  <a:reflection blurRad="6350" stA="53000" endA="300" endPos="35500" dir="5400000" sy="-90000" algn="bl" rotWithShape="0"/>
                </a:effectLst>
              </a:rPr>
              <a:t> </a:t>
            </a:r>
            <a:r>
              <a:rPr lang="tr-TR" sz="1100" b="1" dirty="0" smtClean="0">
                <a:solidFill>
                  <a:srgbClr val="00B050"/>
                </a:solidFill>
              </a:rPr>
              <a:t>TKS </a:t>
            </a:r>
            <a:r>
              <a:rPr lang="tr-TR" sz="1100" b="1" dirty="0">
                <a:solidFill>
                  <a:srgbClr val="00B050"/>
                </a:solidFill>
              </a:rPr>
              <a:t>22-22 </a:t>
            </a:r>
            <a:r>
              <a:rPr lang="tr-TR" sz="1100" b="1" dirty="0" smtClean="0">
                <a:solidFill>
                  <a:srgbClr val="00B050"/>
                </a:solidFill>
              </a:rPr>
              <a:t>AHU +  </a:t>
            </a:r>
            <a:r>
              <a:rPr lang="tr-TR" sz="1100" b="1" dirty="0" smtClean="0">
                <a:ln w="0"/>
                <a:solidFill>
                  <a:srgbClr val="00B050"/>
                </a:solidFill>
                <a:effectLst>
                  <a:reflection blurRad="6350" stA="53000" endA="300" endPos="35500" dir="5400000" sy="-90000" algn="bl" rotWithShape="0"/>
                </a:effectLst>
              </a:rPr>
              <a:t>AUTOMATION PANEL</a:t>
            </a:r>
            <a:endParaRPr lang="tr-TR" sz="1100" b="1" dirty="0">
              <a:ln w="0"/>
              <a:solidFill>
                <a:srgbClr val="00B050"/>
              </a:solidFill>
              <a:effectLst>
                <a:reflection blurRad="6350" stA="53000" endA="300" endPos="35500" dir="5400000" sy="-90000" algn="bl" rotWithShape="0"/>
              </a:effectLst>
            </a:endParaRPr>
          </a:p>
          <a:p>
            <a:endParaRPr lang="tr-TR" sz="1100" b="1" dirty="0" smtClean="0">
              <a:ln w="0"/>
              <a:solidFill>
                <a:srgbClr val="00B050"/>
              </a:solidFill>
              <a:effectLst>
                <a:reflection blurRad="6350" stA="53000" endA="300" endPos="35500" dir="5400000" sy="-90000" algn="bl" rotWithShape="0"/>
              </a:effectLst>
            </a:endParaRPr>
          </a:p>
          <a:p>
            <a:r>
              <a:rPr lang="tr-TR" sz="1100" b="1" dirty="0" smtClean="0">
                <a:ln w="0"/>
                <a:solidFill>
                  <a:srgbClr val="00B050"/>
                </a:solidFill>
                <a:effectLst>
                  <a:reflection blurRad="6350" stA="53000" endA="300" endPos="35500" dir="5400000" sy="-90000" algn="bl" rotWithShape="0"/>
                </a:effectLst>
              </a:rPr>
              <a:t>-  </a:t>
            </a:r>
            <a:r>
              <a:rPr lang="tr-TR" sz="1100" b="1" dirty="0" smtClean="0">
                <a:ln w="0"/>
                <a:solidFill>
                  <a:schemeClr val="accent5">
                    <a:lumMod val="75000"/>
                  </a:schemeClr>
                </a:solidFill>
                <a:effectLst>
                  <a:reflection blurRad="6350" stA="53000" endA="300" endPos="35500" dir="5400000" sy="-90000" algn="bl" rotWithShape="0"/>
                </a:effectLst>
              </a:rPr>
              <a:t>83</a:t>
            </a:r>
            <a:r>
              <a:rPr lang="sv-SE" sz="1100" b="1" dirty="0" smtClean="0">
                <a:ln w="0"/>
                <a:solidFill>
                  <a:schemeClr val="accent5">
                    <a:lumMod val="75000"/>
                  </a:schemeClr>
                </a:solidFill>
                <a:effectLst>
                  <a:reflection blurRad="6350" stA="53000" endA="300" endPos="35500" dir="5400000" sy="-90000" algn="bl" rotWithShape="0"/>
                </a:effectLst>
              </a:rPr>
              <a:t>.</a:t>
            </a:r>
            <a:r>
              <a:rPr lang="tr-TR" sz="1100" b="1" dirty="0" smtClean="0">
                <a:ln w="0"/>
                <a:solidFill>
                  <a:schemeClr val="accent5">
                    <a:lumMod val="75000"/>
                  </a:schemeClr>
                </a:solidFill>
                <a:effectLst>
                  <a:reflection blurRad="6350" stA="53000" endA="300" endPos="35500" dir="5400000" sy="-90000" algn="bl" rotWithShape="0"/>
                </a:effectLst>
              </a:rPr>
              <a:t>5</a:t>
            </a:r>
            <a:r>
              <a:rPr lang="sv-SE" sz="1100" b="1" dirty="0" smtClean="0">
                <a:ln w="0"/>
                <a:solidFill>
                  <a:schemeClr val="accent5">
                    <a:lumMod val="75000"/>
                  </a:schemeClr>
                </a:solidFill>
                <a:effectLst>
                  <a:reflection blurRad="6350" stA="53000" endA="300" endPos="35500" dir="5400000" sy="-90000" algn="bl" rotWithShape="0"/>
                </a:effectLst>
              </a:rPr>
              <a:t>00 </a:t>
            </a:r>
            <a:r>
              <a:rPr lang="sv-SE" sz="1100" b="1" dirty="0">
                <a:ln w="0"/>
                <a:solidFill>
                  <a:schemeClr val="accent5">
                    <a:lumMod val="75000"/>
                  </a:schemeClr>
                </a:solidFill>
                <a:effectLst>
                  <a:reflection blurRad="6350" stA="53000" endA="300" endPos="35500" dir="5400000" sy="-90000" algn="bl" rotWithShape="0"/>
                </a:effectLst>
              </a:rPr>
              <a:t>M3/H </a:t>
            </a:r>
            <a:r>
              <a:rPr lang="tr-TR" sz="1100" b="1" dirty="0">
                <a:ln w="0"/>
                <a:solidFill>
                  <a:schemeClr val="accent5">
                    <a:lumMod val="75000"/>
                  </a:schemeClr>
                </a:solidFill>
                <a:effectLst>
                  <a:reflection blurRad="6350" stA="53000" endA="300" endPos="35500" dir="5400000" sy="-90000" algn="bl" rotWithShape="0"/>
                </a:effectLst>
              </a:rPr>
              <a:t> </a:t>
            </a:r>
            <a:r>
              <a:rPr lang="tr-TR" sz="1100" b="1" dirty="0" smtClean="0">
                <a:solidFill>
                  <a:srgbClr val="00B050"/>
                </a:solidFill>
              </a:rPr>
              <a:t>TKS </a:t>
            </a:r>
            <a:r>
              <a:rPr lang="tr-TR" sz="1100" b="1" dirty="0">
                <a:solidFill>
                  <a:srgbClr val="00B050"/>
                </a:solidFill>
              </a:rPr>
              <a:t>22-22 </a:t>
            </a:r>
            <a:r>
              <a:rPr lang="tr-TR" sz="1100" b="1" dirty="0" smtClean="0">
                <a:solidFill>
                  <a:srgbClr val="00B050"/>
                </a:solidFill>
              </a:rPr>
              <a:t>AHU + </a:t>
            </a:r>
            <a:r>
              <a:rPr lang="tr-TR" sz="1100" b="1" dirty="0" smtClean="0">
                <a:ln w="0"/>
                <a:solidFill>
                  <a:srgbClr val="00B050"/>
                </a:solidFill>
                <a:effectLst>
                  <a:reflection blurRad="6350" stA="53000" endA="300" endPos="35500" dir="5400000" sy="-90000" algn="bl" rotWithShape="0"/>
                </a:effectLst>
              </a:rPr>
              <a:t>AUTOMATION PANEL</a:t>
            </a:r>
          </a:p>
          <a:p>
            <a:endParaRPr lang="tr-TR" sz="1100" b="1" dirty="0">
              <a:ln w="0"/>
              <a:solidFill>
                <a:srgbClr val="00B050"/>
              </a:solidFill>
              <a:effectLst>
                <a:reflection blurRad="6350" stA="53000" endA="300" endPos="35500" dir="5400000" sy="-90000" algn="bl" rotWithShape="0"/>
              </a:effectLst>
            </a:endParaRPr>
          </a:p>
          <a:p>
            <a:r>
              <a:rPr lang="tr-TR" sz="1100" b="1" dirty="0" smtClean="0">
                <a:ln w="0"/>
                <a:solidFill>
                  <a:srgbClr val="00B050"/>
                </a:solidFill>
                <a:effectLst>
                  <a:reflection blurRad="6350" stA="53000" endA="300" endPos="35500" dir="5400000" sy="-90000" algn="bl" rotWithShape="0"/>
                </a:effectLst>
              </a:rPr>
              <a:t>-  </a:t>
            </a:r>
            <a:r>
              <a:rPr lang="tr-TR" sz="1100" b="1" dirty="0" smtClean="0">
                <a:ln w="0"/>
                <a:solidFill>
                  <a:schemeClr val="accent5">
                    <a:lumMod val="75000"/>
                  </a:schemeClr>
                </a:solidFill>
                <a:effectLst>
                  <a:reflection blurRad="6350" stA="53000" endA="300" endPos="35500" dir="5400000" sy="-90000" algn="bl" rotWithShape="0"/>
                </a:effectLst>
              </a:rPr>
              <a:t>83</a:t>
            </a:r>
            <a:r>
              <a:rPr lang="sv-SE" sz="1100" b="1" dirty="0" smtClean="0">
                <a:ln w="0"/>
                <a:solidFill>
                  <a:schemeClr val="accent5">
                    <a:lumMod val="75000"/>
                  </a:schemeClr>
                </a:solidFill>
                <a:effectLst>
                  <a:reflection blurRad="6350" stA="53000" endA="300" endPos="35500" dir="5400000" sy="-90000" algn="bl" rotWithShape="0"/>
                </a:effectLst>
              </a:rPr>
              <a:t>.</a:t>
            </a:r>
            <a:r>
              <a:rPr lang="tr-TR" sz="1100" b="1" dirty="0" smtClean="0">
                <a:ln w="0"/>
                <a:solidFill>
                  <a:schemeClr val="accent5">
                    <a:lumMod val="75000"/>
                  </a:schemeClr>
                </a:solidFill>
                <a:effectLst>
                  <a:reflection blurRad="6350" stA="53000" endA="300" endPos="35500" dir="5400000" sy="-90000" algn="bl" rotWithShape="0"/>
                </a:effectLst>
              </a:rPr>
              <a:t>5</a:t>
            </a:r>
            <a:r>
              <a:rPr lang="sv-SE" sz="1100" b="1" dirty="0" smtClean="0">
                <a:ln w="0"/>
                <a:solidFill>
                  <a:schemeClr val="accent5">
                    <a:lumMod val="75000"/>
                  </a:schemeClr>
                </a:solidFill>
                <a:effectLst>
                  <a:reflection blurRad="6350" stA="53000" endA="300" endPos="35500" dir="5400000" sy="-90000" algn="bl" rotWithShape="0"/>
                </a:effectLst>
              </a:rPr>
              <a:t>00 </a:t>
            </a:r>
            <a:r>
              <a:rPr lang="sv-SE" sz="1100" b="1" dirty="0">
                <a:ln w="0"/>
                <a:solidFill>
                  <a:schemeClr val="accent5">
                    <a:lumMod val="75000"/>
                  </a:schemeClr>
                </a:solidFill>
                <a:effectLst>
                  <a:reflection blurRad="6350" stA="53000" endA="300" endPos="35500" dir="5400000" sy="-90000" algn="bl" rotWithShape="0"/>
                </a:effectLst>
              </a:rPr>
              <a:t>M3/H </a:t>
            </a:r>
            <a:r>
              <a:rPr lang="tr-TR" sz="1100" b="1" dirty="0">
                <a:ln w="0"/>
                <a:solidFill>
                  <a:schemeClr val="accent5">
                    <a:lumMod val="75000"/>
                  </a:schemeClr>
                </a:solidFill>
                <a:effectLst>
                  <a:reflection blurRad="6350" stA="53000" endA="300" endPos="35500" dir="5400000" sy="-90000" algn="bl" rotWithShape="0"/>
                </a:effectLst>
              </a:rPr>
              <a:t> </a:t>
            </a:r>
            <a:r>
              <a:rPr lang="tr-TR" sz="1100" b="1" dirty="0" smtClean="0">
                <a:solidFill>
                  <a:srgbClr val="00B050"/>
                </a:solidFill>
              </a:rPr>
              <a:t>TKS </a:t>
            </a:r>
            <a:r>
              <a:rPr lang="tr-TR" sz="1100" b="1" dirty="0">
                <a:solidFill>
                  <a:srgbClr val="00B050"/>
                </a:solidFill>
              </a:rPr>
              <a:t>22-22 </a:t>
            </a:r>
            <a:r>
              <a:rPr lang="tr-TR" sz="1100" b="1" dirty="0" smtClean="0">
                <a:solidFill>
                  <a:srgbClr val="00B050"/>
                </a:solidFill>
              </a:rPr>
              <a:t>AHU + </a:t>
            </a:r>
            <a:r>
              <a:rPr lang="tr-TR" sz="1100" b="1" dirty="0" smtClean="0">
                <a:ln w="0"/>
                <a:solidFill>
                  <a:srgbClr val="00B050"/>
                </a:solidFill>
                <a:effectLst>
                  <a:reflection blurRad="6350" stA="53000" endA="300" endPos="35500" dir="5400000" sy="-90000" algn="bl" rotWithShape="0"/>
                </a:effectLst>
              </a:rPr>
              <a:t>AUTOMATION PANEL</a:t>
            </a:r>
          </a:p>
          <a:p>
            <a:endParaRPr lang="tr-TR" sz="1100" b="1" dirty="0">
              <a:ln w="0"/>
              <a:solidFill>
                <a:srgbClr val="00B050"/>
              </a:solidFill>
              <a:effectLst>
                <a:reflection blurRad="6350" stA="53000" endA="300" endPos="35500" dir="5400000" sy="-90000" algn="bl" rotWithShape="0"/>
              </a:effectLst>
            </a:endParaRPr>
          </a:p>
          <a:p>
            <a:r>
              <a:rPr lang="tr-TR" sz="1100" b="1" dirty="0" smtClean="0">
                <a:ln w="0"/>
                <a:solidFill>
                  <a:srgbClr val="00B050"/>
                </a:solidFill>
                <a:effectLst>
                  <a:reflection blurRad="6350" stA="53000" endA="300" endPos="35500" dir="5400000" sy="-90000" algn="bl" rotWithShape="0"/>
                </a:effectLst>
              </a:rPr>
              <a:t>-  </a:t>
            </a:r>
            <a:r>
              <a:rPr lang="tr-TR" sz="1100" b="1" dirty="0" smtClean="0">
                <a:ln w="0"/>
                <a:solidFill>
                  <a:schemeClr val="accent5">
                    <a:lumMod val="75000"/>
                  </a:schemeClr>
                </a:solidFill>
                <a:effectLst>
                  <a:reflection blurRad="6350" stA="53000" endA="300" endPos="35500" dir="5400000" sy="-90000" algn="bl" rotWithShape="0"/>
                </a:effectLst>
              </a:rPr>
              <a:t>36</a:t>
            </a:r>
            <a:r>
              <a:rPr lang="sv-SE" sz="1100" b="1" dirty="0" smtClean="0">
                <a:ln w="0"/>
                <a:solidFill>
                  <a:schemeClr val="accent5">
                    <a:lumMod val="75000"/>
                  </a:schemeClr>
                </a:solidFill>
                <a:effectLst>
                  <a:reflection blurRad="6350" stA="53000" endA="300" endPos="35500" dir="5400000" sy="-90000" algn="bl" rotWithShape="0"/>
                </a:effectLst>
              </a:rPr>
              <a:t>.</a:t>
            </a:r>
            <a:r>
              <a:rPr lang="tr-TR" sz="1100" b="1" dirty="0" smtClean="0">
                <a:ln w="0"/>
                <a:solidFill>
                  <a:schemeClr val="accent5">
                    <a:lumMod val="75000"/>
                  </a:schemeClr>
                </a:solidFill>
                <a:effectLst>
                  <a:reflection blurRad="6350" stA="53000" endA="300" endPos="35500" dir="5400000" sy="-90000" algn="bl" rotWithShape="0"/>
                </a:effectLst>
              </a:rPr>
              <a:t>45</a:t>
            </a:r>
            <a:r>
              <a:rPr lang="sv-SE" sz="1100" b="1" dirty="0" smtClean="0">
                <a:ln w="0"/>
                <a:solidFill>
                  <a:schemeClr val="accent5">
                    <a:lumMod val="75000"/>
                  </a:schemeClr>
                </a:solidFill>
                <a:effectLst>
                  <a:reflection blurRad="6350" stA="53000" endA="300" endPos="35500" dir="5400000" sy="-90000" algn="bl" rotWithShape="0"/>
                </a:effectLst>
              </a:rPr>
              <a:t>0 </a:t>
            </a:r>
            <a:r>
              <a:rPr lang="sv-SE" sz="1100" b="1" dirty="0">
                <a:ln w="0"/>
                <a:solidFill>
                  <a:schemeClr val="accent5">
                    <a:lumMod val="75000"/>
                  </a:schemeClr>
                </a:solidFill>
                <a:effectLst>
                  <a:reflection blurRad="6350" stA="53000" endA="300" endPos="35500" dir="5400000" sy="-90000" algn="bl" rotWithShape="0"/>
                </a:effectLst>
              </a:rPr>
              <a:t>M3/H </a:t>
            </a:r>
            <a:r>
              <a:rPr lang="tr-TR" sz="1100" b="1" dirty="0">
                <a:ln w="0"/>
                <a:solidFill>
                  <a:schemeClr val="accent5">
                    <a:lumMod val="75000"/>
                  </a:schemeClr>
                </a:solidFill>
                <a:effectLst>
                  <a:reflection blurRad="6350" stA="53000" endA="300" endPos="35500" dir="5400000" sy="-90000" algn="bl" rotWithShape="0"/>
                </a:effectLst>
              </a:rPr>
              <a:t> </a:t>
            </a:r>
            <a:r>
              <a:rPr lang="tr-TR" sz="1100" b="1" dirty="0" smtClean="0">
                <a:ln w="0"/>
                <a:solidFill>
                  <a:schemeClr val="accent5">
                    <a:lumMod val="75000"/>
                  </a:schemeClr>
                </a:solidFill>
                <a:effectLst>
                  <a:reflection blurRad="6350" stA="53000" endA="300" endPos="35500" dir="5400000" sy="-90000" algn="bl" rotWithShape="0"/>
                </a:effectLst>
              </a:rPr>
              <a:t> </a:t>
            </a:r>
            <a:r>
              <a:rPr lang="tr-TR" sz="1100" b="1" dirty="0" smtClean="0">
                <a:solidFill>
                  <a:srgbClr val="00B050"/>
                </a:solidFill>
              </a:rPr>
              <a:t>TKS 22-10 AHU + </a:t>
            </a:r>
            <a:r>
              <a:rPr lang="tr-TR" sz="1100" b="1" dirty="0" smtClean="0">
                <a:ln w="0"/>
                <a:solidFill>
                  <a:srgbClr val="00B050"/>
                </a:solidFill>
                <a:effectLst>
                  <a:reflection blurRad="6350" stA="53000" endA="300" endPos="35500" dir="5400000" sy="-90000" algn="bl" rotWithShape="0"/>
                </a:effectLst>
              </a:rPr>
              <a:t>-AUTOMATION PANEL</a:t>
            </a:r>
          </a:p>
          <a:p>
            <a:endParaRPr lang="tr-TR" sz="1100" b="1" dirty="0" smtClean="0">
              <a:ln w="0"/>
              <a:solidFill>
                <a:srgbClr val="00B050"/>
              </a:solidFill>
              <a:effectLst>
                <a:reflection blurRad="6350" stA="53000" endA="300" endPos="35500" dir="5400000" sy="-90000" algn="bl" rotWithShape="0"/>
              </a:effectLst>
            </a:endParaRPr>
          </a:p>
          <a:p>
            <a:r>
              <a:rPr lang="tr-TR" sz="1100" b="1" dirty="0" smtClean="0">
                <a:ln w="0"/>
                <a:solidFill>
                  <a:srgbClr val="00B050"/>
                </a:solidFill>
                <a:effectLst>
                  <a:reflection blurRad="6350" stA="53000" endA="300" endPos="35500" dir="5400000" sy="-90000" algn="bl" rotWithShape="0"/>
                </a:effectLst>
              </a:rPr>
              <a:t>-  EC FAN</a:t>
            </a:r>
            <a:endParaRPr lang="tr-TR" sz="1100" b="1" dirty="0">
              <a:ln w="0"/>
              <a:solidFill>
                <a:srgbClr val="00B050"/>
              </a:solidFill>
              <a:effectLst>
                <a:reflection blurRad="6350" stA="53000" endA="300" endPos="35500" dir="5400000" sy="-90000" algn="bl" rotWithShape="0"/>
              </a:effectLst>
            </a:endParaRPr>
          </a:p>
        </p:txBody>
      </p:sp>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0129" y="3015147"/>
            <a:ext cx="4096785" cy="2304256"/>
          </a:xfrm>
          <a:prstGeom prst="rect">
            <a:avLst/>
          </a:prstGeom>
        </p:spPr>
      </p:pic>
      <p:pic>
        <p:nvPicPr>
          <p:cNvPr id="14" name="Resi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4893" y="1478911"/>
            <a:ext cx="2454320" cy="1363511"/>
          </a:xfrm>
          <a:prstGeom prst="rect">
            <a:avLst/>
          </a:prstGeom>
        </p:spPr>
      </p:pic>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67248" y="5733256"/>
            <a:ext cx="2541662" cy="957486"/>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91619" y="5982283"/>
            <a:ext cx="875295" cy="792088"/>
          </a:xfrm>
          <a:prstGeom prst="rect">
            <a:avLst/>
          </a:prstGeom>
        </p:spPr>
      </p:pic>
    </p:spTree>
    <p:extLst>
      <p:ext uri="{BB962C8B-B14F-4D97-AF65-F5344CB8AC3E}">
        <p14:creationId xmlns:p14="http://schemas.microsoft.com/office/powerpoint/2010/main" val="2443327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 y="0"/>
            <a:ext cx="9144000" cy="6892480"/>
          </a:xfrm>
          <a:prstGeom prst="rect">
            <a:avLst/>
          </a:prstGeom>
        </p:spPr>
      </p:pic>
      <p:sp>
        <p:nvSpPr>
          <p:cNvPr id="9" name="Alt Başlık 2"/>
          <p:cNvSpPr txBox="1">
            <a:spLocks/>
          </p:cNvSpPr>
          <p:nvPr/>
        </p:nvSpPr>
        <p:spPr>
          <a:xfrm>
            <a:off x="363378" y="1509389"/>
            <a:ext cx="7920879" cy="3154761"/>
          </a:xfrm>
          <a:prstGeom prst="rect">
            <a:avLst/>
          </a:prstGeom>
        </p:spPr>
        <p:txBody>
          <a:bodyPr>
            <a:normAutofit/>
          </a:bodyPr>
          <a:lstStyle>
            <a:defPPr>
              <a:defRPr lang="tr-TR"/>
            </a:defPPr>
            <a:lvl1pPr marR="31115" indent="0">
              <a:spcBef>
                <a:spcPts val="400"/>
              </a:spcBef>
              <a:spcAft>
                <a:spcPts val="0"/>
              </a:spcAft>
              <a:buClr>
                <a:schemeClr val="accent1"/>
              </a:buClr>
              <a:buSzPct val="68000"/>
              <a:buFont typeface="Wingdings 3"/>
              <a:buNone/>
              <a:defRPr kumimoji="0" sz="2200">
                <a:ln w="0">
                  <a:solidFill>
                    <a:prstClr val="black"/>
                  </a:solidFill>
                </a:ln>
                <a:solidFill>
                  <a:schemeClr val="accent2"/>
                </a:solidFill>
              </a:defRPr>
            </a:lvl1pPr>
            <a:lvl2pPr marL="621792" indent="-228600">
              <a:spcBef>
                <a:spcPts val="324"/>
              </a:spcBef>
              <a:buClr>
                <a:schemeClr val="accent1"/>
              </a:buClr>
              <a:buFont typeface="Verdana"/>
              <a:buChar char="◦"/>
              <a:defRPr kumimoji="0" sz="2300"/>
            </a:lvl2pPr>
            <a:lvl3pPr marL="859536" indent="-228600">
              <a:spcBef>
                <a:spcPts val="350"/>
              </a:spcBef>
              <a:buClr>
                <a:schemeClr val="accent2"/>
              </a:buClr>
              <a:buSzPct val="100000"/>
              <a:buFont typeface="Wingdings 2"/>
              <a:buChar char=""/>
              <a:defRPr kumimoji="0" sz="2100"/>
            </a:lvl3pPr>
            <a:lvl4pPr marL="1143000" indent="-228600">
              <a:spcBef>
                <a:spcPts val="350"/>
              </a:spcBef>
              <a:buClr>
                <a:schemeClr val="accent2"/>
              </a:buClr>
              <a:buFont typeface="Wingdings 2"/>
              <a:buChar char=""/>
              <a:defRPr kumimoji="0" sz="1900"/>
            </a:lvl4pPr>
            <a:lvl5pPr marL="1371600" indent="-228600">
              <a:spcBef>
                <a:spcPts val="350"/>
              </a:spcBef>
              <a:buClr>
                <a:schemeClr val="accent2"/>
              </a:buClr>
              <a:buFont typeface="Wingdings 2"/>
              <a:buChar char=""/>
              <a:defRPr kumimoji="0"/>
            </a:lvl5pPr>
            <a:lvl6pPr marL="1600200" indent="-228600">
              <a:spcBef>
                <a:spcPts val="350"/>
              </a:spcBef>
              <a:buClr>
                <a:schemeClr val="accent3"/>
              </a:buClr>
              <a:buFont typeface="Wingdings 2"/>
              <a:buChar char=""/>
              <a:defRPr kumimoji="0"/>
            </a:lvl6pPr>
            <a:lvl7pPr marL="1828800" indent="-228600">
              <a:spcBef>
                <a:spcPts val="350"/>
              </a:spcBef>
              <a:buClr>
                <a:schemeClr val="accent3"/>
              </a:buClr>
              <a:buFont typeface="Wingdings 2"/>
              <a:buChar char=""/>
              <a:defRPr kumimoji="0" sz="1600"/>
            </a:lvl7pPr>
            <a:lvl8pPr marL="2057400" indent="-228600">
              <a:spcBef>
                <a:spcPts val="350"/>
              </a:spcBef>
              <a:buClr>
                <a:schemeClr val="accent3"/>
              </a:buClr>
              <a:buFont typeface="Wingdings 2"/>
              <a:buChar char=""/>
              <a:defRPr kumimoji="0" sz="1600"/>
            </a:lvl8pPr>
            <a:lvl9pPr marL="2286000" indent="-228600">
              <a:spcBef>
                <a:spcPts val="350"/>
              </a:spcBef>
              <a:buClr>
                <a:schemeClr val="accent3"/>
              </a:buClr>
              <a:buFont typeface="Wingdings 2"/>
              <a:buChar char=""/>
              <a:defRPr kumimoji="0" sz="1600" baseline="0"/>
            </a:lvl9pPr>
          </a:lstStyle>
          <a:p>
            <a:pPr algn="ctr"/>
            <a:endParaRPr lang="tr-TR" dirty="0">
              <a:solidFill>
                <a:schemeClr val="bg2">
                  <a:lumMod val="50000"/>
                </a:schemeClr>
              </a:solidFill>
            </a:endParaRPr>
          </a:p>
        </p:txBody>
      </p:sp>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85700" y="5913048"/>
            <a:ext cx="2541662" cy="957486"/>
          </a:xfrm>
          <a:prstGeom prst="rect">
            <a:avLst/>
          </a:prstGeom>
        </p:spPr>
      </p:pic>
      <p:pic>
        <p:nvPicPr>
          <p:cNvPr id="15" name="Resim 14"/>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sp>
        <p:nvSpPr>
          <p:cNvPr id="3" name="Rectangle 1"/>
          <p:cNvSpPr>
            <a:spLocks noChangeArrowheads="1"/>
          </p:cNvSpPr>
          <p:nvPr/>
        </p:nvSpPr>
        <p:spPr bwMode="auto">
          <a:xfrm>
            <a:off x="-30838" y="70138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3" name="Dikdörtgen 12"/>
          <p:cNvSpPr/>
          <p:nvPr/>
        </p:nvSpPr>
        <p:spPr>
          <a:xfrm>
            <a:off x="273576" y="39793"/>
            <a:ext cx="4303935" cy="707886"/>
          </a:xfrm>
          <a:prstGeom prst="rect">
            <a:avLst/>
          </a:prstGeom>
        </p:spPr>
        <p:txBody>
          <a:bodyPr wrap="non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Factories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16" name="Alt Başlık 2"/>
          <p:cNvSpPr txBox="1">
            <a:spLocks/>
          </p:cNvSpPr>
          <p:nvPr/>
        </p:nvSpPr>
        <p:spPr>
          <a:xfrm>
            <a:off x="253926" y="1117309"/>
            <a:ext cx="8638554" cy="1313815"/>
          </a:xfrm>
          <a:prstGeom prst="rect">
            <a:avLst/>
          </a:prstGeom>
        </p:spPr>
        <p:txBody>
          <a:bodyPr>
            <a:normAutofit fontScale="85000" lnSpcReduction="10000"/>
          </a:bodyPr>
          <a:lstStyle>
            <a:defPPr>
              <a:defRPr lang="tr-TR"/>
            </a:defPPr>
            <a:lvl1pPr marR="31115" indent="0">
              <a:spcBef>
                <a:spcPts val="400"/>
              </a:spcBef>
              <a:spcAft>
                <a:spcPts val="0"/>
              </a:spcAft>
              <a:buClr>
                <a:schemeClr val="accent1"/>
              </a:buClr>
              <a:buSzPct val="68000"/>
              <a:buFont typeface="Wingdings 3"/>
              <a:buNone/>
              <a:defRPr kumimoji="0" sz="2200">
                <a:ln w="0">
                  <a:solidFill>
                    <a:prstClr val="black"/>
                  </a:solidFill>
                </a:ln>
                <a:solidFill>
                  <a:schemeClr val="accent2"/>
                </a:solidFill>
              </a:defRPr>
            </a:lvl1pPr>
            <a:lvl2pPr marL="621792" indent="-228600">
              <a:spcBef>
                <a:spcPts val="324"/>
              </a:spcBef>
              <a:buClr>
                <a:schemeClr val="accent1"/>
              </a:buClr>
              <a:buFont typeface="Verdana"/>
              <a:buChar char="◦"/>
              <a:defRPr kumimoji="0" sz="2300"/>
            </a:lvl2pPr>
            <a:lvl3pPr marL="859536" indent="-228600">
              <a:spcBef>
                <a:spcPts val="350"/>
              </a:spcBef>
              <a:buClr>
                <a:schemeClr val="accent2"/>
              </a:buClr>
              <a:buSzPct val="100000"/>
              <a:buFont typeface="Wingdings 2"/>
              <a:buChar char=""/>
              <a:defRPr kumimoji="0" sz="2100"/>
            </a:lvl3pPr>
            <a:lvl4pPr marL="1143000" indent="-228600">
              <a:spcBef>
                <a:spcPts val="350"/>
              </a:spcBef>
              <a:buClr>
                <a:schemeClr val="accent2"/>
              </a:buClr>
              <a:buFont typeface="Wingdings 2"/>
              <a:buChar char=""/>
              <a:defRPr kumimoji="0" sz="1900"/>
            </a:lvl4pPr>
            <a:lvl5pPr marL="1371600" indent="-228600">
              <a:spcBef>
                <a:spcPts val="350"/>
              </a:spcBef>
              <a:buClr>
                <a:schemeClr val="accent2"/>
              </a:buClr>
              <a:buFont typeface="Wingdings 2"/>
              <a:buChar char=""/>
              <a:defRPr kumimoji="0"/>
            </a:lvl5pPr>
            <a:lvl6pPr marL="1600200" indent="-228600">
              <a:spcBef>
                <a:spcPts val="350"/>
              </a:spcBef>
              <a:buClr>
                <a:schemeClr val="accent3"/>
              </a:buClr>
              <a:buFont typeface="Wingdings 2"/>
              <a:buChar char=""/>
              <a:defRPr kumimoji="0"/>
            </a:lvl6pPr>
            <a:lvl7pPr marL="1828800" indent="-228600">
              <a:spcBef>
                <a:spcPts val="350"/>
              </a:spcBef>
              <a:buClr>
                <a:schemeClr val="accent3"/>
              </a:buClr>
              <a:buFont typeface="Wingdings 2"/>
              <a:buChar char=""/>
              <a:defRPr kumimoji="0" sz="1600"/>
            </a:lvl7pPr>
            <a:lvl8pPr marL="2057400" indent="-228600">
              <a:spcBef>
                <a:spcPts val="350"/>
              </a:spcBef>
              <a:buClr>
                <a:schemeClr val="accent3"/>
              </a:buClr>
              <a:buFont typeface="Wingdings 2"/>
              <a:buChar char=""/>
              <a:defRPr kumimoji="0" sz="1600"/>
            </a:lvl8pPr>
            <a:lvl9pPr marL="2286000" indent="-228600">
              <a:spcBef>
                <a:spcPts val="350"/>
              </a:spcBef>
              <a:buClr>
                <a:schemeClr val="accent3"/>
              </a:buClr>
              <a:buFont typeface="Wingdings 2"/>
              <a:buChar char=""/>
              <a:defRPr kumimoji="0" sz="1600" baseline="0"/>
            </a:lvl9pPr>
          </a:lstStyle>
          <a:p>
            <a:pPr algn="ctr"/>
            <a:r>
              <a:rPr lang="tr-TR" sz="2800" b="1" dirty="0" smtClean="0">
                <a:solidFill>
                  <a:srgbClr val="00B050"/>
                </a:solidFill>
              </a:rPr>
              <a:t>TERMOFAN CASABLANCA</a:t>
            </a:r>
            <a:endParaRPr lang="tr-TR" sz="2800" b="1" dirty="0">
              <a:solidFill>
                <a:srgbClr val="00B050"/>
              </a:solidFill>
            </a:endParaRPr>
          </a:p>
          <a:p>
            <a:pPr algn="ctr"/>
            <a:r>
              <a:rPr lang="tr-TR" altLang="tr-TR" sz="1800" dirty="0">
                <a:solidFill>
                  <a:schemeClr val="bg2">
                    <a:lumMod val="50000"/>
                  </a:schemeClr>
                </a:solidFill>
              </a:rPr>
              <a:t>Termofan </a:t>
            </a:r>
            <a:r>
              <a:rPr lang="tr-TR" altLang="tr-TR" sz="1800" dirty="0" err="1">
                <a:solidFill>
                  <a:schemeClr val="bg2">
                    <a:lumMod val="50000"/>
                  </a:schemeClr>
                </a:solidFill>
              </a:rPr>
              <a:t>Morocco</a:t>
            </a:r>
            <a:r>
              <a:rPr lang="tr-TR" altLang="tr-TR" sz="1800" dirty="0">
                <a:solidFill>
                  <a:schemeClr val="bg2">
                    <a:lumMod val="50000"/>
                  </a:schemeClr>
                </a:solidFill>
              </a:rPr>
              <a:t> </a:t>
            </a:r>
            <a:r>
              <a:rPr lang="tr-TR" altLang="tr-TR" sz="1800" dirty="0" smtClean="0">
                <a:solidFill>
                  <a:schemeClr val="bg2">
                    <a:lumMod val="50000"/>
                  </a:schemeClr>
                </a:solidFill>
              </a:rPr>
              <a:t>SA </a:t>
            </a:r>
            <a:r>
              <a:rPr lang="tr-TR" altLang="tr-TR" sz="1800" dirty="0" err="1" smtClean="0">
                <a:solidFill>
                  <a:schemeClr val="bg2">
                    <a:lumMod val="50000"/>
                  </a:schemeClr>
                </a:solidFill>
              </a:rPr>
              <a:t>established</a:t>
            </a:r>
            <a:r>
              <a:rPr lang="tr-TR" altLang="tr-TR" sz="1800" dirty="0" smtClean="0">
                <a:solidFill>
                  <a:schemeClr val="bg2">
                    <a:lumMod val="50000"/>
                  </a:schemeClr>
                </a:solidFill>
              </a:rPr>
              <a:t> </a:t>
            </a:r>
            <a:r>
              <a:rPr lang="tr-TR" altLang="tr-TR" sz="1800" dirty="0">
                <a:solidFill>
                  <a:schemeClr val="bg2">
                    <a:lumMod val="50000"/>
                  </a:schemeClr>
                </a:solidFill>
              </a:rPr>
              <a:t>in </a:t>
            </a:r>
            <a:r>
              <a:rPr lang="tr-TR" altLang="tr-TR" sz="1800" dirty="0" smtClean="0">
                <a:solidFill>
                  <a:schemeClr val="bg2">
                    <a:lumMod val="50000"/>
                  </a:schemeClr>
                </a:solidFill>
              </a:rPr>
              <a:t>2024 </a:t>
            </a:r>
            <a:r>
              <a:rPr lang="tr-TR" altLang="tr-TR" sz="1800" dirty="0" err="1">
                <a:solidFill>
                  <a:schemeClr val="bg2">
                    <a:lumMod val="50000"/>
                  </a:schemeClr>
                </a:solidFill>
              </a:rPr>
              <a:t>and</a:t>
            </a:r>
            <a:r>
              <a:rPr lang="tr-TR" altLang="tr-TR" sz="1800" dirty="0">
                <a:solidFill>
                  <a:schemeClr val="bg2">
                    <a:lumMod val="50000"/>
                  </a:schemeClr>
                </a:solidFill>
              </a:rPr>
              <a:t> </a:t>
            </a:r>
            <a:r>
              <a:rPr lang="tr-TR" altLang="tr-TR" sz="1800" dirty="0" err="1">
                <a:solidFill>
                  <a:schemeClr val="bg2">
                    <a:lumMod val="50000"/>
                  </a:schemeClr>
                </a:solidFill>
              </a:rPr>
              <a:t>the</a:t>
            </a:r>
            <a:r>
              <a:rPr lang="tr-TR" altLang="tr-TR" sz="1800" dirty="0">
                <a:solidFill>
                  <a:schemeClr val="bg2">
                    <a:lumMod val="50000"/>
                  </a:schemeClr>
                </a:solidFill>
              </a:rPr>
              <a:t> </a:t>
            </a:r>
            <a:r>
              <a:rPr lang="tr-TR" altLang="tr-TR" sz="1800" dirty="0" err="1" smtClean="0">
                <a:solidFill>
                  <a:schemeClr val="bg2">
                    <a:lumMod val="50000"/>
                  </a:schemeClr>
                </a:solidFill>
              </a:rPr>
              <a:t>factory</a:t>
            </a:r>
            <a:r>
              <a:rPr lang="tr-TR" altLang="tr-TR" sz="1800" dirty="0" smtClean="0">
                <a:solidFill>
                  <a:schemeClr val="bg2">
                    <a:lumMod val="50000"/>
                  </a:schemeClr>
                </a:solidFill>
              </a:rPr>
              <a:t> </a:t>
            </a:r>
            <a:r>
              <a:rPr lang="tr-TR" altLang="tr-TR" sz="1800" dirty="0" err="1" smtClean="0">
                <a:solidFill>
                  <a:schemeClr val="bg2">
                    <a:lumMod val="50000"/>
                  </a:schemeClr>
                </a:solidFill>
              </a:rPr>
              <a:t>will</a:t>
            </a:r>
            <a:r>
              <a:rPr lang="tr-TR" altLang="tr-TR" sz="1800" dirty="0" smtClean="0">
                <a:solidFill>
                  <a:schemeClr val="bg2">
                    <a:lumMod val="50000"/>
                  </a:schemeClr>
                </a:solidFill>
              </a:rPr>
              <a:t> be </a:t>
            </a:r>
            <a:r>
              <a:rPr lang="tr-TR" altLang="tr-TR" sz="1800" dirty="0" err="1" smtClean="0">
                <a:solidFill>
                  <a:schemeClr val="bg2">
                    <a:lumMod val="50000"/>
                  </a:schemeClr>
                </a:solidFill>
              </a:rPr>
              <a:t>operated</a:t>
            </a:r>
            <a:r>
              <a:rPr lang="tr-TR" altLang="tr-TR" sz="1800" dirty="0" smtClean="0">
                <a:solidFill>
                  <a:schemeClr val="bg2">
                    <a:lumMod val="50000"/>
                  </a:schemeClr>
                </a:solidFill>
              </a:rPr>
              <a:t> in </a:t>
            </a:r>
            <a:r>
              <a:rPr lang="tr-TR" altLang="tr-TR" sz="1800" dirty="0" err="1" smtClean="0">
                <a:solidFill>
                  <a:schemeClr val="bg2">
                    <a:lumMod val="50000"/>
                  </a:schemeClr>
                </a:solidFill>
              </a:rPr>
              <a:t>the</a:t>
            </a:r>
            <a:r>
              <a:rPr lang="tr-TR" altLang="tr-TR" sz="1800" dirty="0" smtClean="0">
                <a:solidFill>
                  <a:schemeClr val="bg2">
                    <a:lumMod val="50000"/>
                  </a:schemeClr>
                </a:solidFill>
              </a:rPr>
              <a:t> </a:t>
            </a:r>
            <a:r>
              <a:rPr lang="tr-TR" altLang="tr-TR" sz="1800" dirty="0" err="1" smtClean="0">
                <a:solidFill>
                  <a:schemeClr val="bg2">
                    <a:lumMod val="50000"/>
                  </a:schemeClr>
                </a:solidFill>
              </a:rPr>
              <a:t>end</a:t>
            </a:r>
            <a:r>
              <a:rPr lang="tr-TR" altLang="tr-TR" sz="1800" dirty="0" smtClean="0">
                <a:solidFill>
                  <a:schemeClr val="bg2">
                    <a:lumMod val="50000"/>
                  </a:schemeClr>
                </a:solidFill>
              </a:rPr>
              <a:t> of April 2025 </a:t>
            </a:r>
            <a:endParaRPr lang="tr-TR" altLang="tr-TR" sz="1800" dirty="0">
              <a:solidFill>
                <a:schemeClr val="bg2">
                  <a:lumMod val="50000"/>
                </a:schemeClr>
              </a:solidFill>
            </a:endParaRPr>
          </a:p>
          <a:p>
            <a:pPr algn="ctr"/>
            <a:r>
              <a:rPr lang="tr-TR" altLang="tr-TR" sz="1800" dirty="0" err="1" smtClean="0"/>
              <a:t>It</a:t>
            </a:r>
            <a:r>
              <a:rPr lang="tr-TR" altLang="tr-TR" sz="1800" dirty="0" smtClean="0"/>
              <a:t> </a:t>
            </a:r>
            <a:r>
              <a:rPr lang="tr-TR" altLang="tr-TR" sz="1800" dirty="0" err="1"/>
              <a:t>continues</a:t>
            </a:r>
            <a:r>
              <a:rPr lang="tr-TR" altLang="tr-TR" sz="1800" dirty="0"/>
              <a:t> </a:t>
            </a:r>
            <a:r>
              <a:rPr lang="tr-TR" altLang="tr-TR" sz="1800" dirty="0" err="1"/>
              <a:t>its</a:t>
            </a:r>
            <a:r>
              <a:rPr lang="tr-TR" altLang="tr-TR" sz="1800" dirty="0"/>
              <a:t> </a:t>
            </a:r>
            <a:r>
              <a:rPr lang="tr-TR" altLang="tr-TR" sz="1800" dirty="0" err="1"/>
              <a:t>production</a:t>
            </a:r>
            <a:r>
              <a:rPr lang="tr-TR" altLang="tr-TR" sz="1800" dirty="0"/>
              <a:t> in </a:t>
            </a:r>
            <a:r>
              <a:rPr lang="tr-TR" altLang="tr-TR" sz="1800" dirty="0" err="1"/>
              <a:t>its</a:t>
            </a:r>
            <a:r>
              <a:rPr lang="tr-TR" altLang="tr-TR" sz="1800" dirty="0"/>
              <a:t> </a:t>
            </a:r>
            <a:r>
              <a:rPr lang="tr-TR" altLang="tr-TR" sz="1800" dirty="0" err="1"/>
              <a:t>facility</a:t>
            </a:r>
            <a:r>
              <a:rPr lang="tr-TR" altLang="tr-TR" sz="1800" dirty="0"/>
              <a:t> in </a:t>
            </a:r>
            <a:r>
              <a:rPr lang="tr-TR" altLang="tr-TR" sz="1800" dirty="0" err="1" smtClean="0"/>
              <a:t>Casablanca</a:t>
            </a:r>
            <a:r>
              <a:rPr lang="tr-TR" altLang="tr-TR" sz="1800" dirty="0" smtClean="0"/>
              <a:t>, </a:t>
            </a:r>
            <a:r>
              <a:rPr lang="tr-TR" altLang="tr-TR" sz="1800" dirty="0" err="1" smtClean="0"/>
              <a:t>exist</a:t>
            </a:r>
            <a:r>
              <a:rPr lang="tr-TR" altLang="tr-TR" sz="1800" dirty="0" smtClean="0"/>
              <a:t> </a:t>
            </a:r>
            <a:r>
              <a:rPr lang="tr-TR" altLang="tr-TR" sz="1800" dirty="0"/>
              <a:t>on an </a:t>
            </a:r>
            <a:r>
              <a:rPr lang="tr-TR" altLang="tr-TR" sz="1800" dirty="0" err="1"/>
              <a:t>area</a:t>
            </a:r>
            <a:r>
              <a:rPr lang="tr-TR" altLang="tr-TR" sz="1800" dirty="0"/>
              <a:t> of </a:t>
            </a:r>
            <a:r>
              <a:rPr lang="tr-TR" altLang="tr-TR" sz="1800" dirty="0" smtClean="0"/>
              <a:t>​​6500m</a:t>
            </a:r>
            <a:r>
              <a:rPr lang="tr-TR" altLang="tr-TR" sz="1800" baseline="30000" dirty="0" smtClean="0"/>
              <a:t>2</a:t>
            </a:r>
            <a:r>
              <a:rPr lang="tr-TR" altLang="tr-TR" sz="1800" dirty="0"/>
              <a:t>, 4</a:t>
            </a:r>
            <a:r>
              <a:rPr lang="tr-TR" altLang="tr-TR" sz="1800" dirty="0" smtClean="0"/>
              <a:t>.500m</a:t>
            </a:r>
            <a:r>
              <a:rPr lang="tr-TR" altLang="tr-TR" sz="1800" baseline="30000" dirty="0" smtClean="0"/>
              <a:t>2</a:t>
            </a:r>
            <a:r>
              <a:rPr lang="tr-TR" altLang="tr-TR" sz="1800" dirty="0" smtClean="0"/>
              <a:t> </a:t>
            </a:r>
            <a:r>
              <a:rPr lang="tr-TR" altLang="tr-TR" sz="1800" dirty="0"/>
              <a:t>of </a:t>
            </a:r>
            <a:r>
              <a:rPr lang="tr-TR" altLang="tr-TR" sz="1800" dirty="0" err="1"/>
              <a:t>which</a:t>
            </a:r>
            <a:r>
              <a:rPr lang="tr-TR" altLang="tr-TR" sz="1800" dirty="0"/>
              <a:t> is </a:t>
            </a:r>
            <a:r>
              <a:rPr lang="tr-TR" altLang="tr-TR" sz="1800" dirty="0" err="1"/>
              <a:t>closed</a:t>
            </a:r>
            <a:r>
              <a:rPr lang="tr-TR" altLang="tr-TR" sz="1800" dirty="0"/>
              <a:t> </a:t>
            </a:r>
            <a:r>
              <a:rPr lang="tr-TR" altLang="tr-TR" sz="1800" dirty="0" err="1"/>
              <a:t>area</a:t>
            </a:r>
            <a:r>
              <a:rPr lang="tr-TR" altLang="tr-TR" sz="1800" dirty="0"/>
              <a:t>. </a:t>
            </a:r>
          </a:p>
          <a:p>
            <a:pPr algn="ctr"/>
            <a:endParaRPr lang="tr-TR" sz="1800" dirty="0"/>
          </a:p>
        </p:txBody>
      </p:sp>
      <p:pic>
        <p:nvPicPr>
          <p:cNvPr id="2" name="Resim 1"/>
          <p:cNvPicPr>
            <a:picLocks noChangeAspect="1"/>
          </p:cNvPicPr>
          <p:nvPr/>
        </p:nvPicPr>
        <p:blipFill>
          <a:blip r:embed="rId3"/>
          <a:stretch>
            <a:fillRect/>
          </a:stretch>
        </p:blipFill>
        <p:spPr>
          <a:xfrm>
            <a:off x="1152823" y="2813553"/>
            <a:ext cx="6840760" cy="2745439"/>
          </a:xfrm>
          <a:prstGeom prst="rect">
            <a:avLst/>
          </a:prstGeom>
        </p:spPr>
      </p:pic>
    </p:spTree>
    <p:extLst>
      <p:ext uri="{BB962C8B-B14F-4D97-AF65-F5344CB8AC3E}">
        <p14:creationId xmlns:p14="http://schemas.microsoft.com/office/powerpoint/2010/main" val="12159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8" y="11"/>
            <a:ext cx="9144000" cy="6858000"/>
          </a:xfrm>
          <a:prstGeom prst="rect">
            <a:avLst/>
          </a:prstGeom>
        </p:spPr>
      </p:pic>
      <p:sp>
        <p:nvSpPr>
          <p:cNvPr id="10" name="Dikdörtgen 9"/>
          <p:cNvSpPr/>
          <p:nvPr/>
        </p:nvSpPr>
        <p:spPr>
          <a:xfrm>
            <a:off x="-252536" y="69119"/>
            <a:ext cx="5040560"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Proje</a:t>
            </a:r>
            <a:r>
              <a:rPr lang="ru-RU" sz="4000" b="1" dirty="0" smtClean="0">
                <a:ln w="13462">
                  <a:solidFill>
                    <a:schemeClr val="bg1"/>
                  </a:solidFill>
                  <a:prstDash val="solid"/>
                </a:ln>
                <a:solidFill>
                  <a:schemeClr val="accent1"/>
                </a:solidFill>
                <a:effectLst>
                  <a:outerShdw dist="38100" dir="2700000" algn="bl" rotWithShape="0">
                    <a:schemeClr val="accent5"/>
                  </a:outerShdw>
                </a:effectLst>
              </a:rPr>
              <a:t>с</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t</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3" name="Dikdörtgen 2"/>
          <p:cNvSpPr/>
          <p:nvPr/>
        </p:nvSpPr>
        <p:spPr>
          <a:xfrm>
            <a:off x="-1206959" y="637931"/>
            <a:ext cx="7326560" cy="461665"/>
          </a:xfrm>
          <a:prstGeom prst="rect">
            <a:avLst/>
          </a:prstGeom>
        </p:spPr>
        <p:txBody>
          <a:bodyPr wrap="square">
            <a:spAutoFit/>
          </a:bodyPr>
          <a:lstStyle/>
          <a:p>
            <a:pPr algn="ctr"/>
            <a:r>
              <a:rPr lang="en-US" sz="2400" b="1" dirty="0">
                <a:ln w="13462">
                  <a:solidFill>
                    <a:schemeClr val="bg1"/>
                  </a:solidFill>
                  <a:prstDash val="solid"/>
                </a:ln>
                <a:solidFill>
                  <a:schemeClr val="accent5">
                    <a:lumMod val="75000"/>
                  </a:schemeClr>
                </a:solidFill>
                <a:effectLst>
                  <a:outerShdw dist="38100" dir="2700000" algn="bl" rotWithShape="0">
                    <a:schemeClr val="accent5"/>
                  </a:outerShdw>
                </a:effectLst>
              </a:rPr>
              <a:t>LM </a:t>
            </a:r>
            <a:r>
              <a:rPr lang="en-US"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W</a:t>
            </a: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IND POWER </a:t>
            </a:r>
            <a:r>
              <a:rPr lang="en-US"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T</a:t>
            </a: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ÜRKIYE </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990214"/>
            <a:ext cx="2991750" cy="1855127"/>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8557" y="3945959"/>
            <a:ext cx="2978454" cy="1824712"/>
          </a:xfrm>
          <a:prstGeom prst="rect">
            <a:avLst/>
          </a:prstGeom>
        </p:spPr>
      </p:pic>
      <p:pic>
        <p:nvPicPr>
          <p:cNvPr id="6" name="Resim 5"/>
          <p:cNvPicPr>
            <a:picLocks noChangeAspect="1"/>
          </p:cNvPicPr>
          <p:nvPr/>
        </p:nvPicPr>
        <p:blipFill rotWithShape="1">
          <a:blip r:embed="rId5">
            <a:extLst>
              <a:ext uri="{28A0092B-C50C-407E-A947-70E740481C1C}">
                <a14:useLocalDpi xmlns:a14="http://schemas.microsoft.com/office/drawing/2010/main" val="0"/>
              </a:ext>
            </a:extLst>
          </a:blip>
          <a:srcRect t="25370" b="33051"/>
          <a:stretch/>
        </p:blipFill>
        <p:spPr>
          <a:xfrm>
            <a:off x="1185309" y="1140151"/>
            <a:ext cx="2707262" cy="1176407"/>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21" y="1728355"/>
            <a:ext cx="4980638" cy="2801383"/>
          </a:xfrm>
          <a:prstGeom prst="rect">
            <a:avLst/>
          </a:prstGeom>
        </p:spPr>
      </p:pic>
      <p:sp>
        <p:nvSpPr>
          <p:cNvPr id="8" name="Dikdörtgen 7"/>
          <p:cNvSpPr/>
          <p:nvPr/>
        </p:nvSpPr>
        <p:spPr>
          <a:xfrm>
            <a:off x="4758374" y="839227"/>
            <a:ext cx="4415849" cy="2862322"/>
          </a:xfrm>
          <a:prstGeom prst="rect">
            <a:avLst/>
          </a:prstGeom>
        </p:spPr>
        <p:txBody>
          <a:bodyPr wrap="square">
            <a:spAutoFit/>
          </a:bodyPr>
          <a:lstStyle/>
          <a:p>
            <a:pPr marL="171450" indent="-171450">
              <a:buFontTx/>
              <a:buChar char="-"/>
            </a:pPr>
            <a:r>
              <a:rPr lang="tr-TR" sz="1200" b="1" dirty="0" smtClean="0">
                <a:ln w="0"/>
                <a:solidFill>
                  <a:schemeClr val="accent5">
                    <a:lumMod val="75000"/>
                  </a:schemeClr>
                </a:solidFill>
                <a:effectLst>
                  <a:reflection blurRad="6350" stA="53000" endA="300" endPos="35500" dir="5400000" sy="-90000" algn="bl" rotWithShape="0"/>
                </a:effectLst>
              </a:rPr>
              <a:t>65.0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smtClean="0">
                <a:solidFill>
                  <a:srgbClr val="00B050"/>
                </a:solidFill>
              </a:rPr>
              <a:t>TKS 22-19 HRU AHU </a:t>
            </a:r>
            <a:r>
              <a:rPr lang="tr-TR" sz="1200" b="1" dirty="0">
                <a:solidFill>
                  <a:srgbClr val="00B050"/>
                </a:solidFill>
              </a:rPr>
              <a:t>+ </a:t>
            </a:r>
            <a:r>
              <a:rPr lang="tr-TR" sz="1200" b="1" dirty="0" smtClean="0">
                <a:ln w="0"/>
                <a:solidFill>
                  <a:srgbClr val="00B050"/>
                </a:solidFill>
                <a:effectLst>
                  <a:reflection blurRad="6350" stA="53000" endA="300" endPos="35500" dir="5400000" sy="-90000" algn="bl" rotWithShape="0"/>
                </a:effectLst>
              </a:rPr>
              <a:t>AUTOMATION PANEL</a:t>
            </a:r>
          </a:p>
          <a:p>
            <a:pPr marL="171450" indent="-171450">
              <a:buFontTx/>
              <a:buChar char="-"/>
            </a:pPr>
            <a:endParaRPr lang="tr-TR" sz="1200" b="1" dirty="0">
              <a:ln w="0"/>
              <a:solidFill>
                <a:srgbClr val="00B050"/>
              </a:solidFill>
              <a:effectLst>
                <a:reflection blurRad="6350" stA="53000" endA="300" endPos="35500" dir="5400000" sy="-90000" algn="bl" rotWithShape="0"/>
              </a:effectLst>
            </a:endParaRPr>
          </a:p>
          <a:p>
            <a:pPr marL="171450" indent="-171450">
              <a:buFontTx/>
              <a:buChar char="-"/>
            </a:pPr>
            <a:r>
              <a:rPr lang="tr-TR" sz="1200" b="1" dirty="0">
                <a:ln w="0"/>
                <a:solidFill>
                  <a:schemeClr val="accent5">
                    <a:lumMod val="75000"/>
                  </a:schemeClr>
                </a:solidFill>
                <a:effectLst>
                  <a:reflection blurRad="6350" stA="53000" endA="300" endPos="35500" dir="5400000" sy="-90000" algn="bl" rotWithShape="0"/>
                </a:effectLst>
              </a:rPr>
              <a:t>65.0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22-19 </a:t>
            </a:r>
            <a:r>
              <a:rPr lang="tr-TR" sz="1200" b="1" dirty="0" smtClean="0">
                <a:solidFill>
                  <a:srgbClr val="00B050"/>
                </a:solidFill>
              </a:rPr>
              <a:t>HRU AHU </a:t>
            </a:r>
            <a:r>
              <a:rPr lang="tr-TR" sz="1200" b="1" dirty="0">
                <a:solidFill>
                  <a:srgbClr val="00B050"/>
                </a:solidFill>
              </a:rPr>
              <a:t>+ </a:t>
            </a:r>
            <a:r>
              <a:rPr lang="tr-TR" sz="1200" b="1" dirty="0" smtClean="0">
                <a:ln w="0"/>
                <a:solidFill>
                  <a:srgbClr val="00B050"/>
                </a:solidFill>
                <a:effectLst>
                  <a:reflection blurRad="6350" stA="53000" endA="300" endPos="35500" dir="5400000" sy="-90000" algn="bl" rotWithShape="0"/>
                </a:effectLst>
              </a:rPr>
              <a:t>AUTOMATION PANEL</a:t>
            </a:r>
            <a:endParaRPr lang="tr-TR" sz="1200" b="1" dirty="0">
              <a:ln w="0"/>
              <a:solidFill>
                <a:srgbClr val="00B050"/>
              </a:solidFill>
              <a:effectLst>
                <a:reflection blurRad="6350" stA="53000" endA="300" endPos="35500" dir="5400000" sy="-90000" algn="bl" rotWithShape="0"/>
              </a:effectLst>
            </a:endParaRPr>
          </a:p>
          <a:p>
            <a:endParaRPr lang="tr-TR" sz="1200" b="1" dirty="0">
              <a:ln w="0"/>
              <a:solidFill>
                <a:srgbClr val="00B050"/>
              </a:solidFill>
              <a:effectLst>
                <a:reflection blurRad="6350" stA="53000" endA="300" endPos="35500" dir="5400000" sy="-90000" algn="bl" rotWithShape="0"/>
              </a:effectLst>
            </a:endParaRPr>
          </a:p>
          <a:p>
            <a:pPr marL="171450" indent="-171450">
              <a:buFontTx/>
              <a:buChar char="-"/>
            </a:pPr>
            <a:r>
              <a:rPr lang="tr-TR" sz="1200" b="1" dirty="0" smtClean="0">
                <a:ln w="0"/>
                <a:solidFill>
                  <a:schemeClr val="accent5">
                    <a:lumMod val="75000"/>
                  </a:schemeClr>
                </a:solidFill>
                <a:effectLst>
                  <a:reflection blurRad="6350" stA="53000" endA="300" endPos="35500" dir="5400000" sy="-90000" algn="bl" rotWithShape="0"/>
                </a:effectLst>
              </a:rPr>
              <a:t>45.0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smtClean="0">
                <a:solidFill>
                  <a:srgbClr val="00B050"/>
                </a:solidFill>
              </a:rPr>
              <a:t>TKS 22-17 HRU AHU </a:t>
            </a:r>
            <a:r>
              <a:rPr lang="tr-TR" sz="1200" b="1" dirty="0">
                <a:solidFill>
                  <a:srgbClr val="00B050"/>
                </a:solidFill>
              </a:rPr>
              <a:t>+ </a:t>
            </a:r>
            <a:r>
              <a:rPr lang="tr-TR" sz="1200" b="1" dirty="0" smtClean="0">
                <a:ln w="0"/>
                <a:solidFill>
                  <a:srgbClr val="00B050"/>
                </a:solidFill>
                <a:effectLst>
                  <a:reflection blurRad="6350" stA="53000" endA="300" endPos="35500" dir="5400000" sy="-90000" algn="bl" rotWithShape="0"/>
                </a:effectLst>
              </a:rPr>
              <a:t>AUTOMATION PANEL</a:t>
            </a:r>
          </a:p>
          <a:p>
            <a:pPr marL="171450" indent="-171450">
              <a:buFontTx/>
              <a:buChar char="-"/>
            </a:pPr>
            <a:endParaRPr lang="tr-TR" sz="1200" b="1" dirty="0">
              <a:ln w="0"/>
              <a:solidFill>
                <a:srgbClr val="00B050"/>
              </a:solidFill>
              <a:effectLst>
                <a:reflection blurRad="6350" stA="53000" endA="300" endPos="35500" dir="5400000" sy="-90000" algn="bl" rotWithShape="0"/>
              </a:effectLst>
            </a:endParaRPr>
          </a:p>
          <a:p>
            <a:pPr marL="171450" indent="-171450">
              <a:buFontTx/>
              <a:buChar char="-"/>
            </a:pPr>
            <a:r>
              <a:rPr lang="tr-TR" sz="1200" b="1" dirty="0" smtClean="0">
                <a:ln w="0"/>
                <a:solidFill>
                  <a:schemeClr val="accent5">
                    <a:lumMod val="75000"/>
                  </a:schemeClr>
                </a:solidFill>
                <a:effectLst>
                  <a:reflection blurRad="6350" stA="53000" endA="300" endPos="35500" dir="5400000" sy="-90000" algn="bl" rotWithShape="0"/>
                </a:effectLst>
              </a:rPr>
              <a:t>45.0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22-17 </a:t>
            </a:r>
            <a:r>
              <a:rPr lang="tr-TR" sz="1200" b="1" dirty="0" smtClean="0">
                <a:solidFill>
                  <a:srgbClr val="00B050"/>
                </a:solidFill>
              </a:rPr>
              <a:t>HRU AHU </a:t>
            </a:r>
            <a:r>
              <a:rPr lang="tr-TR" sz="1200" b="1" dirty="0">
                <a:solidFill>
                  <a:srgbClr val="00B050"/>
                </a:solidFill>
              </a:rPr>
              <a:t>+ </a:t>
            </a:r>
            <a:r>
              <a:rPr lang="tr-TR" sz="1200" b="1" dirty="0" smtClean="0">
                <a:ln w="0"/>
                <a:solidFill>
                  <a:srgbClr val="00B050"/>
                </a:solidFill>
                <a:effectLst>
                  <a:reflection blurRad="6350" stA="53000" endA="300" endPos="35500" dir="5400000" sy="-90000" algn="bl" rotWithShape="0"/>
                </a:effectLst>
              </a:rPr>
              <a:t>AUTOMATION PANEL</a:t>
            </a:r>
          </a:p>
          <a:p>
            <a:pPr marL="171450" indent="-171450">
              <a:buFontTx/>
              <a:buChar char="-"/>
            </a:pPr>
            <a:endParaRPr lang="tr-TR" sz="1200" b="1" dirty="0">
              <a:ln w="0"/>
              <a:solidFill>
                <a:srgbClr val="00B050"/>
              </a:solidFill>
              <a:effectLst>
                <a:reflection blurRad="6350" stA="53000" endA="300" endPos="35500" dir="5400000" sy="-90000" algn="bl" rotWithShape="0"/>
              </a:effectLst>
            </a:endParaRPr>
          </a:p>
          <a:p>
            <a:pPr marL="171450" indent="-171450">
              <a:buFontTx/>
              <a:buChar char="-"/>
            </a:pPr>
            <a:r>
              <a:rPr lang="tr-TR" sz="1200" b="1" dirty="0" smtClean="0">
                <a:ln w="0"/>
                <a:solidFill>
                  <a:schemeClr val="accent5">
                    <a:lumMod val="75000"/>
                  </a:schemeClr>
                </a:solidFill>
                <a:effectLst>
                  <a:reflection blurRad="6350" stA="53000" endA="300" endPos="35500" dir="5400000" sy="-90000" algn="bl" rotWithShape="0"/>
                </a:effectLst>
              </a:rPr>
              <a:t>45.0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smtClean="0">
                <a:solidFill>
                  <a:srgbClr val="00B050"/>
                </a:solidFill>
              </a:rPr>
              <a:t>TKS </a:t>
            </a:r>
            <a:r>
              <a:rPr lang="tr-TR" sz="1200" b="1" dirty="0">
                <a:solidFill>
                  <a:srgbClr val="00B050"/>
                </a:solidFill>
              </a:rPr>
              <a:t>22-17 </a:t>
            </a:r>
            <a:r>
              <a:rPr lang="tr-TR" sz="1200" b="1" dirty="0" smtClean="0">
                <a:solidFill>
                  <a:srgbClr val="00B050"/>
                </a:solidFill>
              </a:rPr>
              <a:t>HRU AHU </a:t>
            </a:r>
            <a:r>
              <a:rPr lang="tr-TR" sz="1200" b="1" dirty="0">
                <a:solidFill>
                  <a:srgbClr val="00B050"/>
                </a:solidFill>
              </a:rPr>
              <a:t>+ </a:t>
            </a:r>
            <a:r>
              <a:rPr lang="tr-TR" sz="1200" b="1" dirty="0" smtClean="0">
                <a:ln w="0"/>
                <a:solidFill>
                  <a:srgbClr val="00B050"/>
                </a:solidFill>
                <a:effectLst>
                  <a:reflection blurRad="6350" stA="53000" endA="300" endPos="35500" dir="5400000" sy="-90000" algn="bl" rotWithShape="0"/>
                </a:effectLst>
              </a:rPr>
              <a:t>AUTOMATION PANEL</a:t>
            </a:r>
            <a:endParaRPr lang="tr-TR" sz="1200" b="1" dirty="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6.0</a:t>
            </a:r>
            <a:r>
              <a:rPr lang="sv-SE" sz="1200" b="1" dirty="0" smtClean="0">
                <a:ln w="0"/>
                <a:solidFill>
                  <a:schemeClr val="accent5">
                    <a:lumMod val="75000"/>
                  </a:schemeClr>
                </a:solidFill>
                <a:effectLst>
                  <a:reflection blurRad="6350" stA="53000" endA="300" endPos="35500" dir="5400000" sy="-90000" algn="bl" rotWithShape="0"/>
                </a:effectLst>
              </a:rPr>
              <a:t>00 </a:t>
            </a:r>
            <a:r>
              <a:rPr lang="sv-SE" sz="1200" b="1" dirty="0">
                <a:ln w="0"/>
                <a:solidFill>
                  <a:schemeClr val="accent5">
                    <a:lumMod val="75000"/>
                  </a:schemeClr>
                </a:solidFill>
                <a:effectLst>
                  <a:reflection blurRad="6350" stA="53000" endA="300" endPos="35500" dir="5400000" sy="-90000" algn="bl" rotWithShape="0"/>
                </a:effectLst>
              </a:rPr>
              <a:t>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smtClean="0">
                <a:solidFill>
                  <a:srgbClr val="00B050"/>
                </a:solidFill>
              </a:rPr>
              <a:t>TKS 10-9 HRU AHU + </a:t>
            </a:r>
            <a:r>
              <a:rPr lang="tr-TR" sz="1200" b="1" dirty="0" smtClean="0">
                <a:ln w="0"/>
                <a:solidFill>
                  <a:srgbClr val="00B050"/>
                </a:solidFill>
                <a:effectLst>
                  <a:reflection blurRad="6350" stA="53000" endA="300" endPos="35500" dir="5400000" sy="-90000" algn="bl" rotWithShape="0"/>
                </a:effectLst>
              </a:rPr>
              <a:t>AUTOMATION PANEL</a:t>
            </a:r>
            <a:endParaRPr lang="tr-TR" sz="1200" b="1" dirty="0">
              <a:ln w="0"/>
              <a:solidFill>
                <a:srgbClr val="00B050"/>
              </a:solidFill>
              <a:effectLst>
                <a:reflection blurRad="6350" stA="53000" endA="300" endPos="35500" dir="5400000" sy="-90000" algn="bl" rotWithShape="0"/>
              </a:effectLst>
            </a:endParaRPr>
          </a:p>
          <a:p>
            <a:endParaRPr lang="tr-TR" sz="1200" b="1" dirty="0" smtClean="0">
              <a:ln w="0"/>
              <a:solidFill>
                <a:srgbClr val="00B050"/>
              </a:solidFill>
              <a:effectLst>
                <a:reflection blurRad="6350" stA="53000" endA="300" endPos="35500" dir="5400000" sy="-90000" algn="bl" rotWithShape="0"/>
              </a:effectLst>
            </a:endParaRPr>
          </a:p>
          <a:p>
            <a:r>
              <a:rPr lang="tr-TR" sz="1200" b="1" dirty="0" smtClean="0">
                <a:ln w="0"/>
                <a:solidFill>
                  <a:srgbClr val="00B050"/>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4.0</a:t>
            </a:r>
            <a:r>
              <a:rPr lang="sv-SE" sz="1200" b="1" dirty="0">
                <a:ln w="0"/>
                <a:solidFill>
                  <a:schemeClr val="accent5">
                    <a:lumMod val="75000"/>
                  </a:schemeClr>
                </a:solidFill>
                <a:effectLst>
                  <a:reflection blurRad="6350" stA="53000" endA="300" endPos="35500" dir="5400000" sy="-90000" algn="bl" rotWithShape="0"/>
                </a:effectLst>
              </a:rPr>
              <a:t>00 M3/H </a:t>
            </a:r>
            <a:r>
              <a:rPr lang="tr-TR" sz="1200" b="1" dirty="0">
                <a:ln w="0"/>
                <a:solidFill>
                  <a:schemeClr val="accent5">
                    <a:lumMod val="75000"/>
                  </a:schemeClr>
                </a:solidFill>
                <a:effectLst>
                  <a:reflection blurRad="6350" stA="53000" endA="300" endPos="35500" dir="5400000" sy="-90000" algn="bl" rotWithShape="0"/>
                </a:effectLst>
              </a:rPr>
              <a:t> </a:t>
            </a:r>
            <a:r>
              <a:rPr lang="tr-TR" sz="1200" b="1" dirty="0" smtClean="0">
                <a:ln w="0"/>
                <a:solidFill>
                  <a:schemeClr val="accent5">
                    <a:lumMod val="75000"/>
                  </a:schemeClr>
                </a:solidFill>
                <a:effectLst>
                  <a:reflection blurRad="6350" stA="53000" endA="300" endPos="35500" dir="5400000" sy="-90000" algn="bl" rotWithShape="0"/>
                </a:effectLst>
              </a:rPr>
              <a:t> </a:t>
            </a:r>
            <a:r>
              <a:rPr lang="tr-TR" sz="1200" b="1" dirty="0" smtClean="0">
                <a:ln w="0"/>
                <a:solidFill>
                  <a:srgbClr val="00B050"/>
                </a:solidFill>
                <a:effectLst>
                  <a:reflection blurRad="6350" stA="53000" endA="300" endPos="35500" dir="5400000" sy="-90000" algn="bl" rotWithShape="0"/>
                </a:effectLst>
              </a:rPr>
              <a:t>HEAT RECOVERY UNIT</a:t>
            </a:r>
          </a:p>
          <a:p>
            <a:endParaRPr lang="tr-TR" sz="1200" b="1" dirty="0" smtClean="0">
              <a:ln w="0"/>
              <a:solidFill>
                <a:srgbClr val="00B050"/>
              </a:solidFill>
              <a:effectLst>
                <a:reflection blurRad="6350" stA="53000" endA="300" endPos="35500" dir="5400000" sy="-90000" algn="bl" rotWithShape="0"/>
              </a:effectLst>
            </a:endParaRPr>
          </a:p>
          <a:p>
            <a:endParaRPr lang="tr-TR" sz="1200" b="1" dirty="0">
              <a:ln w="0"/>
              <a:solidFill>
                <a:srgbClr val="00B050"/>
              </a:solidFill>
              <a:effectLst>
                <a:reflection blurRad="6350" stA="53000" endA="300" endPos="35500" dir="5400000" sy="-90000" algn="bl" rotWithShape="0"/>
              </a:effectLst>
            </a:endParaRPr>
          </a:p>
        </p:txBody>
      </p:sp>
      <p:pic>
        <p:nvPicPr>
          <p:cNvPr id="11" name="Resim 10"/>
          <p:cNvPicPr>
            <a:picLocks noChangeAspect="1"/>
          </p:cNvPicPr>
          <p:nvPr/>
        </p:nvPicPr>
        <p:blipFill rotWithShape="1">
          <a:blip r:embed="rId7">
            <a:extLst>
              <a:ext uri="{28A0092B-C50C-407E-A947-70E740481C1C}">
                <a14:useLocalDpi xmlns:a14="http://schemas.microsoft.com/office/drawing/2010/main" val="0"/>
              </a:ext>
            </a:extLst>
          </a:blip>
          <a:srcRect t="16818" b="15911"/>
          <a:stretch/>
        </p:blipFill>
        <p:spPr>
          <a:xfrm>
            <a:off x="3347327" y="4197697"/>
            <a:ext cx="2428875" cy="1440160"/>
          </a:xfrm>
          <a:prstGeom prst="rect">
            <a:avLst/>
          </a:prstGeom>
        </p:spPr>
      </p:pic>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840076"/>
            <a:ext cx="2541662" cy="957486"/>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51757" y="6005474"/>
            <a:ext cx="875295" cy="792088"/>
          </a:xfrm>
          <a:prstGeom prst="rect">
            <a:avLst/>
          </a:prstGeom>
        </p:spPr>
      </p:pic>
    </p:spTree>
    <p:extLst>
      <p:ext uri="{BB962C8B-B14F-4D97-AF65-F5344CB8AC3E}">
        <p14:creationId xmlns:p14="http://schemas.microsoft.com/office/powerpoint/2010/main" val="1824828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1" y="0"/>
            <a:ext cx="9144000" cy="6858000"/>
          </a:xfrm>
          <a:prstGeom prst="rect">
            <a:avLst/>
          </a:prstGeom>
        </p:spPr>
      </p:pic>
      <p:sp>
        <p:nvSpPr>
          <p:cNvPr id="10" name="Dikdörtgen 9"/>
          <p:cNvSpPr/>
          <p:nvPr/>
        </p:nvSpPr>
        <p:spPr>
          <a:xfrm>
            <a:off x="-255781" y="73579"/>
            <a:ext cx="5112568"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Proje</a:t>
            </a:r>
            <a:r>
              <a:rPr lang="ru-RU" sz="4000" b="1" dirty="0" smtClean="0">
                <a:ln w="13462">
                  <a:solidFill>
                    <a:schemeClr val="bg1"/>
                  </a:solidFill>
                  <a:prstDash val="solid"/>
                </a:ln>
                <a:solidFill>
                  <a:schemeClr val="accent1"/>
                </a:solidFill>
                <a:effectLst>
                  <a:outerShdw dist="38100" dir="2700000" algn="bl" rotWithShape="0">
                    <a:schemeClr val="accent5"/>
                  </a:outerShdw>
                </a:effectLst>
              </a:rPr>
              <a:t>с</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t</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3" name="Dikdörtgen 2"/>
          <p:cNvSpPr/>
          <p:nvPr/>
        </p:nvSpPr>
        <p:spPr>
          <a:xfrm>
            <a:off x="-1391102" y="671305"/>
            <a:ext cx="7326560" cy="461665"/>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SUMITOMO FACTORY</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4" name="Dikdörtgen 3"/>
          <p:cNvSpPr/>
          <p:nvPr/>
        </p:nvSpPr>
        <p:spPr>
          <a:xfrm>
            <a:off x="4240872" y="260648"/>
            <a:ext cx="4723616" cy="5786199"/>
          </a:xfrm>
          <a:prstGeom prst="rect">
            <a:avLst/>
          </a:prstGeom>
        </p:spPr>
        <p:txBody>
          <a:bodyPr wrap="square">
            <a:spAutoFit/>
          </a:bodyPr>
          <a:lstStyle/>
          <a:p>
            <a:pPr marL="285750" indent="-285750">
              <a:buFontTx/>
              <a:buChar char="-"/>
            </a:pPr>
            <a:r>
              <a:rPr lang="tr-TR" sz="1200" b="1" dirty="0" smtClean="0">
                <a:solidFill>
                  <a:schemeClr val="accent5">
                    <a:lumMod val="75000"/>
                  </a:schemeClr>
                </a:solidFill>
              </a:rPr>
              <a:t>50.000 M3/H  </a:t>
            </a:r>
            <a:r>
              <a:rPr lang="tr-TR" sz="1200" b="1" dirty="0" smtClean="0">
                <a:solidFill>
                  <a:srgbClr val="00B050"/>
                </a:solidFill>
              </a:rPr>
              <a:t>TKS22-22 AHU + AUTOMATION PANEL</a:t>
            </a:r>
          </a:p>
          <a:p>
            <a:pPr marL="285750" indent="-285750">
              <a:buFontTx/>
              <a:buChar char="-"/>
            </a:pPr>
            <a:endParaRPr lang="tr-TR" sz="1200" b="1" dirty="0" smtClean="0">
              <a:solidFill>
                <a:srgbClr val="00B050"/>
              </a:solidFill>
            </a:endParaRPr>
          </a:p>
          <a:p>
            <a:pPr marL="285750" indent="-285750">
              <a:buFontTx/>
              <a:buChar char="-"/>
            </a:pPr>
            <a:r>
              <a:rPr lang="tr-TR" sz="1200" b="1" dirty="0" smtClean="0">
                <a:solidFill>
                  <a:schemeClr val="accent5">
                    <a:lumMod val="75000"/>
                  </a:schemeClr>
                </a:solidFill>
              </a:rPr>
              <a:t>7.500 </a:t>
            </a:r>
            <a:r>
              <a:rPr lang="tr-TR" sz="1200" b="1" dirty="0">
                <a:solidFill>
                  <a:schemeClr val="accent5">
                    <a:lumMod val="75000"/>
                  </a:schemeClr>
                </a:solidFill>
              </a:rPr>
              <a:t>M3/H </a:t>
            </a:r>
            <a:r>
              <a:rPr lang="tr-TR" sz="1200" b="1" dirty="0" smtClean="0">
                <a:solidFill>
                  <a:schemeClr val="accent5">
                    <a:lumMod val="75000"/>
                  </a:schemeClr>
                </a:solidFill>
              </a:rPr>
              <a:t>  </a:t>
            </a:r>
            <a:r>
              <a:rPr lang="tr-TR" sz="1200" b="1" dirty="0" smtClean="0">
                <a:solidFill>
                  <a:srgbClr val="00B050"/>
                </a:solidFill>
              </a:rPr>
              <a:t>TKS13-9  AHU + AUTOMATION PANEL</a:t>
            </a:r>
          </a:p>
          <a:p>
            <a:pPr marL="285750" indent="-285750">
              <a:buFontTx/>
              <a:buChar char="-"/>
            </a:pPr>
            <a:endParaRPr lang="tr-TR" sz="1200" b="1" dirty="0">
              <a:solidFill>
                <a:srgbClr val="00B050"/>
              </a:solidFill>
            </a:endParaRPr>
          </a:p>
          <a:p>
            <a:pPr marL="285750" indent="-285750">
              <a:buFontTx/>
              <a:buChar char="-"/>
            </a:pPr>
            <a:r>
              <a:rPr lang="tr-TR" sz="1200" b="1" dirty="0">
                <a:solidFill>
                  <a:schemeClr val="accent5">
                    <a:lumMod val="75000"/>
                  </a:schemeClr>
                </a:solidFill>
              </a:rPr>
              <a:t>18.000 M3/H </a:t>
            </a:r>
            <a:r>
              <a:rPr lang="en-US" sz="1200" b="1" dirty="0">
                <a:solidFill>
                  <a:srgbClr val="00B050"/>
                </a:solidFill>
              </a:rPr>
              <a:t>WATER COOLED PACKAGE TYPE AHU </a:t>
            </a:r>
            <a:r>
              <a:rPr lang="tr-TR" sz="1200" b="1" dirty="0" smtClean="0">
                <a:solidFill>
                  <a:srgbClr val="00B050"/>
                </a:solidFill>
              </a:rPr>
              <a:t>+ AUTOMATION PANEL</a:t>
            </a:r>
          </a:p>
          <a:p>
            <a:pPr marL="285750" indent="-285750">
              <a:buFontTx/>
              <a:buChar char="-"/>
            </a:pPr>
            <a:endParaRPr lang="tr-TR" sz="1200" b="1" dirty="0">
              <a:solidFill>
                <a:srgbClr val="00B050"/>
              </a:solidFill>
            </a:endParaRPr>
          </a:p>
          <a:p>
            <a:pPr marL="285750" indent="-285750">
              <a:buFontTx/>
              <a:buChar char="-"/>
            </a:pPr>
            <a:r>
              <a:rPr lang="tr-TR" sz="1200" b="1" dirty="0" smtClean="0">
                <a:solidFill>
                  <a:schemeClr val="accent5">
                    <a:lumMod val="75000"/>
                  </a:schemeClr>
                </a:solidFill>
              </a:rPr>
              <a:t>18.000 </a:t>
            </a:r>
            <a:r>
              <a:rPr lang="tr-TR" sz="1200" b="1" dirty="0">
                <a:solidFill>
                  <a:schemeClr val="accent5">
                    <a:lumMod val="75000"/>
                  </a:schemeClr>
                </a:solidFill>
              </a:rPr>
              <a:t>M3/H </a:t>
            </a:r>
            <a:r>
              <a:rPr lang="en-US" sz="1200" b="1" dirty="0">
                <a:solidFill>
                  <a:srgbClr val="00B050"/>
                </a:solidFill>
              </a:rPr>
              <a:t>WATER COOLED PACKAGE TYPE AHU </a:t>
            </a:r>
            <a:r>
              <a:rPr lang="tr-TR" sz="1200" b="1" dirty="0" smtClean="0">
                <a:solidFill>
                  <a:srgbClr val="00B050"/>
                </a:solidFill>
              </a:rPr>
              <a:t>+ AUTOMATION PANEL</a:t>
            </a:r>
          </a:p>
          <a:p>
            <a:pPr marL="285750" indent="-285750">
              <a:buFontTx/>
              <a:buChar char="-"/>
            </a:pPr>
            <a:endParaRPr lang="tr-TR" sz="1200" b="1" dirty="0">
              <a:solidFill>
                <a:srgbClr val="00B050"/>
              </a:solidFill>
            </a:endParaRPr>
          </a:p>
          <a:p>
            <a:pPr marL="285750" indent="-285750">
              <a:buFontTx/>
              <a:buChar char="-"/>
            </a:pPr>
            <a:r>
              <a:rPr lang="tr-TR" sz="1200" b="1" dirty="0">
                <a:solidFill>
                  <a:schemeClr val="accent5">
                    <a:lumMod val="75000"/>
                  </a:schemeClr>
                </a:solidFill>
              </a:rPr>
              <a:t>M3/H </a:t>
            </a:r>
            <a:r>
              <a:rPr lang="tr-TR" sz="1200" b="1" dirty="0" smtClean="0">
                <a:solidFill>
                  <a:schemeClr val="accent5">
                    <a:lumMod val="75000"/>
                  </a:schemeClr>
                </a:solidFill>
              </a:rPr>
              <a:t>M3/H</a:t>
            </a:r>
            <a:r>
              <a:rPr lang="tr-TR" sz="1200" b="1" dirty="0" smtClean="0">
                <a:solidFill>
                  <a:srgbClr val="00B050"/>
                </a:solidFill>
              </a:rPr>
              <a:t> HAVA </a:t>
            </a:r>
            <a:r>
              <a:rPr lang="tr-TR" sz="1200" b="1" dirty="0">
                <a:solidFill>
                  <a:srgbClr val="00B050"/>
                </a:solidFill>
              </a:rPr>
              <a:t>SOĞUTMALİ </a:t>
            </a:r>
            <a:r>
              <a:rPr lang="tr-TR" sz="1200" b="1" dirty="0" smtClean="0">
                <a:solidFill>
                  <a:srgbClr val="00B050"/>
                </a:solidFill>
              </a:rPr>
              <a:t>PACKAGE TYPE AHU + AUTOMATION PANEL</a:t>
            </a:r>
          </a:p>
          <a:p>
            <a:pPr marL="285750" indent="-285750">
              <a:buFontTx/>
              <a:buChar char="-"/>
            </a:pPr>
            <a:endParaRPr lang="tr-TR" sz="1200" b="1" dirty="0" smtClean="0">
              <a:solidFill>
                <a:srgbClr val="00B050"/>
              </a:solidFill>
            </a:endParaRPr>
          </a:p>
          <a:p>
            <a:pPr marL="285750" indent="-285750">
              <a:buFontTx/>
              <a:buChar char="-"/>
            </a:pPr>
            <a:r>
              <a:rPr lang="tr-TR" sz="1200" b="1" dirty="0" smtClean="0">
                <a:solidFill>
                  <a:schemeClr val="accent5">
                    <a:lumMod val="75000"/>
                  </a:schemeClr>
                </a:solidFill>
              </a:rPr>
              <a:t>36.000 </a:t>
            </a:r>
            <a:r>
              <a:rPr lang="tr-TR" sz="1200" b="1" dirty="0">
                <a:solidFill>
                  <a:schemeClr val="accent5">
                    <a:lumMod val="75000"/>
                  </a:schemeClr>
                </a:solidFill>
              </a:rPr>
              <a:t>M3/H </a:t>
            </a:r>
            <a:r>
              <a:rPr lang="tr-TR" sz="1200" b="1" dirty="0" smtClean="0">
                <a:solidFill>
                  <a:srgbClr val="00B050"/>
                </a:solidFill>
              </a:rPr>
              <a:t>TKS19-14 BOX FAN</a:t>
            </a:r>
          </a:p>
          <a:p>
            <a:pPr marL="285750" indent="-285750">
              <a:buFontTx/>
              <a:buChar char="-"/>
            </a:pPr>
            <a:r>
              <a:rPr lang="tr-TR" sz="1200" b="1" dirty="0" smtClean="0">
                <a:solidFill>
                  <a:srgbClr val="00B050"/>
                </a:solidFill>
              </a:rPr>
              <a:t>3 KW FREQUENCE INVERTOR</a:t>
            </a:r>
          </a:p>
          <a:p>
            <a:pPr marL="285750" indent="-285750">
              <a:buFontTx/>
              <a:buChar char="-"/>
            </a:pPr>
            <a:endParaRPr lang="tr-TR" sz="1200" b="1" dirty="0">
              <a:solidFill>
                <a:srgbClr val="00B050"/>
              </a:solidFill>
            </a:endParaRPr>
          </a:p>
          <a:p>
            <a:pPr marL="285750" indent="-285750">
              <a:buFontTx/>
              <a:buChar char="-"/>
            </a:pPr>
            <a:r>
              <a:rPr lang="tr-TR" sz="1200" b="1" dirty="0">
                <a:solidFill>
                  <a:schemeClr val="accent5">
                    <a:lumMod val="75000"/>
                  </a:schemeClr>
                </a:solidFill>
              </a:rPr>
              <a:t>36.000 M3/H </a:t>
            </a:r>
            <a:r>
              <a:rPr lang="tr-TR" sz="1200" b="1" dirty="0" smtClean="0">
                <a:solidFill>
                  <a:srgbClr val="00B050"/>
                </a:solidFill>
              </a:rPr>
              <a:t>TKS19-14 BOX FAN</a:t>
            </a:r>
          </a:p>
          <a:p>
            <a:pPr marL="285750" indent="-285750">
              <a:buFontTx/>
              <a:buChar char="-"/>
            </a:pPr>
            <a:r>
              <a:rPr lang="tr-TR" sz="1200" b="1" dirty="0" smtClean="0">
                <a:solidFill>
                  <a:srgbClr val="00B050"/>
                </a:solidFill>
              </a:rPr>
              <a:t>4 </a:t>
            </a:r>
            <a:r>
              <a:rPr lang="tr-TR" sz="1200" b="1" dirty="0">
                <a:solidFill>
                  <a:srgbClr val="00B050"/>
                </a:solidFill>
              </a:rPr>
              <a:t>KW </a:t>
            </a:r>
            <a:r>
              <a:rPr lang="tr-TR" sz="1200" b="1" dirty="0" smtClean="0">
                <a:solidFill>
                  <a:srgbClr val="00B050"/>
                </a:solidFill>
              </a:rPr>
              <a:t>FREQUENCE INVERTOR</a:t>
            </a:r>
          </a:p>
          <a:p>
            <a:pPr marL="285750" indent="-285750">
              <a:buFontTx/>
              <a:buChar char="-"/>
            </a:pPr>
            <a:endParaRPr lang="tr-TR" sz="1200" b="1" dirty="0" smtClean="0">
              <a:solidFill>
                <a:srgbClr val="00B050"/>
              </a:solidFill>
            </a:endParaRPr>
          </a:p>
          <a:p>
            <a:pPr marL="285750" indent="-285750">
              <a:buFontTx/>
              <a:buChar char="-"/>
            </a:pPr>
            <a:r>
              <a:rPr lang="tr-TR" sz="1200" b="1" dirty="0">
                <a:solidFill>
                  <a:schemeClr val="accent5">
                    <a:lumMod val="75000"/>
                  </a:schemeClr>
                </a:solidFill>
              </a:rPr>
              <a:t>36.000 M3/H </a:t>
            </a:r>
            <a:r>
              <a:rPr lang="tr-TR" sz="1200" b="1" dirty="0" smtClean="0">
                <a:solidFill>
                  <a:srgbClr val="00B050"/>
                </a:solidFill>
              </a:rPr>
              <a:t>TKS19-14BOX </a:t>
            </a:r>
            <a:r>
              <a:rPr lang="tr-TR" sz="1200" b="1" dirty="0">
                <a:solidFill>
                  <a:srgbClr val="00B050"/>
                </a:solidFill>
              </a:rPr>
              <a:t>VENTILATOR</a:t>
            </a:r>
            <a:endParaRPr lang="tr-TR" sz="1200" b="1" dirty="0" smtClean="0">
              <a:solidFill>
                <a:srgbClr val="00B050"/>
              </a:solidFill>
            </a:endParaRPr>
          </a:p>
          <a:p>
            <a:pPr marL="285750" indent="-285750">
              <a:buFontTx/>
              <a:buChar char="-"/>
            </a:pPr>
            <a:endParaRPr lang="tr-TR" sz="1200" b="1" dirty="0">
              <a:solidFill>
                <a:srgbClr val="00B050"/>
              </a:solidFill>
            </a:endParaRPr>
          </a:p>
          <a:p>
            <a:pPr marL="285750" indent="-285750">
              <a:buFontTx/>
              <a:buChar char="-"/>
            </a:pPr>
            <a:r>
              <a:rPr lang="tr-TR" sz="1200" b="1" dirty="0">
                <a:solidFill>
                  <a:schemeClr val="accent5">
                    <a:lumMod val="75000"/>
                  </a:schemeClr>
                </a:solidFill>
              </a:rPr>
              <a:t>36.000 M3/H </a:t>
            </a:r>
            <a:r>
              <a:rPr lang="en-US" sz="1200" b="1" dirty="0">
                <a:solidFill>
                  <a:srgbClr val="00B050"/>
                </a:solidFill>
              </a:rPr>
              <a:t>HEAT RECOVERY CELL WITH PLATE</a:t>
            </a:r>
            <a:endParaRPr lang="tr-TR" sz="1200" b="1" dirty="0" smtClean="0">
              <a:solidFill>
                <a:srgbClr val="00B050"/>
              </a:solidFill>
            </a:endParaRPr>
          </a:p>
          <a:p>
            <a:pPr marL="285750" indent="-285750">
              <a:buFontTx/>
              <a:buChar char="-"/>
            </a:pPr>
            <a:endParaRPr lang="tr-TR" sz="1200" b="1" dirty="0" smtClean="0">
              <a:solidFill>
                <a:srgbClr val="00B050"/>
              </a:solidFill>
            </a:endParaRPr>
          </a:p>
          <a:p>
            <a:pPr marL="285750" indent="-285750">
              <a:buFontTx/>
              <a:buChar char="-"/>
            </a:pPr>
            <a:r>
              <a:rPr lang="tr-TR" sz="1200" b="1" dirty="0" smtClean="0">
                <a:solidFill>
                  <a:schemeClr val="accent5">
                    <a:lumMod val="75000"/>
                  </a:schemeClr>
                </a:solidFill>
              </a:rPr>
              <a:t>9.800 </a:t>
            </a:r>
            <a:r>
              <a:rPr lang="tr-TR" sz="1200" b="1" dirty="0">
                <a:solidFill>
                  <a:schemeClr val="accent5">
                    <a:lumMod val="75000"/>
                  </a:schemeClr>
                </a:solidFill>
              </a:rPr>
              <a:t>M3/H </a:t>
            </a:r>
            <a:r>
              <a:rPr lang="tr-TR" sz="1200" b="1" dirty="0" smtClean="0">
                <a:solidFill>
                  <a:srgbClr val="00B050"/>
                </a:solidFill>
              </a:rPr>
              <a:t>TKS10-9  BOX FAN (G4 FILTER)</a:t>
            </a:r>
            <a:endParaRPr lang="tr-TR" sz="1200" b="1" dirty="0">
              <a:solidFill>
                <a:srgbClr val="00B050"/>
              </a:solidFill>
            </a:endParaRPr>
          </a:p>
          <a:p>
            <a:endParaRPr lang="tr-TR" sz="1400" b="1" dirty="0" smtClean="0">
              <a:solidFill>
                <a:schemeClr val="accent5">
                  <a:lumMod val="75000"/>
                </a:schemeClr>
              </a:solidFill>
            </a:endParaRPr>
          </a:p>
          <a:p>
            <a:r>
              <a:rPr lang="tr-TR" sz="1400" b="1" dirty="0" smtClean="0">
                <a:solidFill>
                  <a:schemeClr val="accent5">
                    <a:lumMod val="75000"/>
                  </a:schemeClr>
                </a:solidFill>
              </a:rPr>
              <a:t>-     </a:t>
            </a:r>
            <a:r>
              <a:rPr lang="tr-TR" sz="1200" b="1" dirty="0" smtClean="0">
                <a:solidFill>
                  <a:schemeClr val="accent5">
                    <a:lumMod val="75000"/>
                  </a:schemeClr>
                </a:solidFill>
              </a:rPr>
              <a:t>5.000 </a:t>
            </a:r>
            <a:r>
              <a:rPr lang="tr-TR" sz="1200" b="1" dirty="0">
                <a:solidFill>
                  <a:schemeClr val="accent5">
                    <a:lumMod val="75000"/>
                  </a:schemeClr>
                </a:solidFill>
              </a:rPr>
              <a:t>M3/H  </a:t>
            </a:r>
            <a:r>
              <a:rPr lang="tr-TR" sz="1200" b="1" dirty="0" smtClean="0">
                <a:solidFill>
                  <a:srgbClr val="00B050"/>
                </a:solidFill>
              </a:rPr>
              <a:t>TKS10-9  BOX FAN </a:t>
            </a:r>
            <a:r>
              <a:rPr lang="tr-TR" sz="1200" b="1" dirty="0">
                <a:solidFill>
                  <a:srgbClr val="00B050"/>
                </a:solidFill>
              </a:rPr>
              <a:t>(METAL </a:t>
            </a:r>
            <a:r>
              <a:rPr lang="tr-TR" sz="1200" b="1" dirty="0" smtClean="0">
                <a:solidFill>
                  <a:srgbClr val="00B050"/>
                </a:solidFill>
              </a:rPr>
              <a:t>FILTER)</a:t>
            </a:r>
            <a:endParaRPr lang="tr-TR" sz="1200" b="1" dirty="0">
              <a:solidFill>
                <a:srgbClr val="00B050"/>
              </a:solidFill>
            </a:endParaRPr>
          </a:p>
          <a:p>
            <a:endParaRPr lang="tr-TR" sz="1200" b="1" dirty="0">
              <a:solidFill>
                <a:srgbClr val="00B050"/>
              </a:solidFill>
            </a:endParaRPr>
          </a:p>
          <a:p>
            <a:r>
              <a:rPr lang="tr-TR" sz="1200" b="1" dirty="0" smtClean="0">
                <a:solidFill>
                  <a:schemeClr val="accent5">
                    <a:lumMod val="75000"/>
                  </a:schemeClr>
                </a:solidFill>
              </a:rPr>
              <a:t>-     4.000 </a:t>
            </a:r>
            <a:r>
              <a:rPr lang="tr-TR" sz="1200" b="1" dirty="0">
                <a:solidFill>
                  <a:schemeClr val="accent5">
                    <a:lumMod val="75000"/>
                  </a:schemeClr>
                </a:solidFill>
              </a:rPr>
              <a:t>M3/H  </a:t>
            </a:r>
            <a:r>
              <a:rPr lang="tr-TR" sz="1200" b="1" dirty="0" smtClean="0">
                <a:solidFill>
                  <a:srgbClr val="00B050"/>
                </a:solidFill>
              </a:rPr>
              <a:t>TKS10-10  BOX FAN </a:t>
            </a:r>
            <a:r>
              <a:rPr lang="tr-TR" sz="1200" b="1" dirty="0">
                <a:solidFill>
                  <a:srgbClr val="00B050"/>
                </a:solidFill>
              </a:rPr>
              <a:t>(METAL </a:t>
            </a:r>
            <a:r>
              <a:rPr lang="tr-TR" sz="1200" b="1" dirty="0" smtClean="0">
                <a:solidFill>
                  <a:srgbClr val="00B050"/>
                </a:solidFill>
              </a:rPr>
              <a:t>FILTER</a:t>
            </a:r>
            <a:r>
              <a:rPr lang="tr-TR" sz="1400" b="1" dirty="0" smtClean="0">
                <a:solidFill>
                  <a:srgbClr val="00B050"/>
                </a:solidFill>
              </a:rPr>
              <a:t>)</a:t>
            </a:r>
            <a:endParaRPr lang="tr-TR" sz="1400" b="1" dirty="0">
              <a:solidFill>
                <a:srgbClr val="00B050"/>
              </a:solidFill>
            </a:endParaRPr>
          </a:p>
          <a:p>
            <a:endParaRPr lang="tr-TR" sz="1400" b="1" dirty="0">
              <a:solidFill>
                <a:srgbClr val="00B050"/>
              </a:solidFill>
            </a:endParaRPr>
          </a:p>
          <a:p>
            <a:pPr marL="285750" indent="-285750">
              <a:buFontTx/>
              <a:buChar char="-"/>
            </a:pPr>
            <a:endParaRPr lang="tr-TR" sz="1400" b="1" dirty="0">
              <a:solidFill>
                <a:srgbClr val="00B050"/>
              </a:solidFill>
            </a:endParaRPr>
          </a:p>
        </p:txBody>
      </p:sp>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l="35299" b="35070"/>
          <a:stretch/>
        </p:blipFill>
        <p:spPr>
          <a:xfrm>
            <a:off x="324608" y="2372219"/>
            <a:ext cx="1979850" cy="1669312"/>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3301" y="2371813"/>
            <a:ext cx="1872208" cy="1696465"/>
          </a:xfrm>
          <a:prstGeom prst="rect">
            <a:avLst/>
          </a:prstGeom>
        </p:spPr>
      </p:pic>
      <p:pic>
        <p:nvPicPr>
          <p:cNvPr id="8" name="Resim 7"/>
          <p:cNvPicPr>
            <a:picLocks noChangeAspect="1"/>
          </p:cNvPicPr>
          <p:nvPr/>
        </p:nvPicPr>
        <p:blipFill rotWithShape="1">
          <a:blip r:embed="rId5">
            <a:extLst>
              <a:ext uri="{28A0092B-C50C-407E-A947-70E740481C1C}">
                <a14:useLocalDpi xmlns:a14="http://schemas.microsoft.com/office/drawing/2010/main" val="0"/>
              </a:ext>
            </a:extLst>
          </a:blip>
          <a:srcRect t="16784" b="18491"/>
          <a:stretch/>
        </p:blipFill>
        <p:spPr>
          <a:xfrm>
            <a:off x="588144" y="1054866"/>
            <a:ext cx="3431592" cy="1209398"/>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608" y="4149080"/>
            <a:ext cx="2020079" cy="1746967"/>
          </a:xfrm>
          <a:prstGeom prst="rect">
            <a:avLst/>
          </a:prstGeom>
        </p:spPr>
      </p:pic>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8709" y="4152403"/>
            <a:ext cx="1896800" cy="1743644"/>
          </a:xfrm>
          <a:prstGeom prst="rect">
            <a:avLst/>
          </a:prstGeom>
        </p:spPr>
      </p:pic>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16165" y="5896047"/>
            <a:ext cx="2541662" cy="957486"/>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spTree>
    <p:extLst>
      <p:ext uri="{BB962C8B-B14F-4D97-AF65-F5344CB8AC3E}">
        <p14:creationId xmlns:p14="http://schemas.microsoft.com/office/powerpoint/2010/main" val="2919974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1043608" y="34887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305393" y="41706"/>
            <a:ext cx="5112568"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3" name="Resim 2"/>
          <p:cNvPicPr>
            <a:picLocks noChangeAspect="1"/>
          </p:cNvPicPr>
          <p:nvPr/>
        </p:nvPicPr>
        <p:blipFill rotWithShape="1">
          <a:blip r:embed="rId3">
            <a:extLst>
              <a:ext uri="{28A0092B-C50C-407E-A947-70E740481C1C}">
                <a14:useLocalDpi xmlns:a14="http://schemas.microsoft.com/office/drawing/2010/main" val="0"/>
              </a:ext>
            </a:extLst>
          </a:blip>
          <a:srcRect l="33463" t="38785" r="33463" b="38784"/>
          <a:stretch/>
        </p:blipFill>
        <p:spPr>
          <a:xfrm>
            <a:off x="803289" y="904416"/>
            <a:ext cx="3349353" cy="1275944"/>
          </a:xfrm>
          <a:prstGeom prst="rect">
            <a:avLst/>
          </a:prstGeom>
        </p:spPr>
      </p:pic>
      <p:sp>
        <p:nvSpPr>
          <p:cNvPr id="4" name="Dikdörtgen 3"/>
          <p:cNvSpPr/>
          <p:nvPr/>
        </p:nvSpPr>
        <p:spPr>
          <a:xfrm>
            <a:off x="-696978" y="647496"/>
            <a:ext cx="6034789" cy="461665"/>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VESTEL FABRİKA PROJECTS</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8" name="Dikdörtgen 7"/>
          <p:cNvSpPr/>
          <p:nvPr/>
        </p:nvSpPr>
        <p:spPr>
          <a:xfrm>
            <a:off x="4962520" y="251207"/>
            <a:ext cx="4475242" cy="6355586"/>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20.070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TKS19-19 AHU + AUTOMATION PANEL</a:t>
            </a: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14.180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TKS19-19 AHU + AUTOMATION PANEL</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11.090 </a:t>
            </a:r>
            <a:r>
              <a:rPr lang="tr-TR" sz="1100" b="1" dirty="0">
                <a:solidFill>
                  <a:schemeClr val="accent5">
                    <a:lumMod val="75000"/>
                  </a:schemeClr>
                </a:solidFill>
              </a:rPr>
              <a:t>M3/H  </a:t>
            </a:r>
            <a:r>
              <a:rPr lang="tr-TR" sz="1100" b="1" dirty="0" smtClean="0">
                <a:solidFill>
                  <a:srgbClr val="00B050"/>
                </a:solidFill>
              </a:rPr>
              <a:t>TKS19-19 AHU + AUTOMATION PANEL</a:t>
            </a: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11.000 M3/H </a:t>
            </a:r>
            <a:r>
              <a:rPr lang="tr-TR" sz="1100" b="1" dirty="0" smtClean="0">
                <a:solidFill>
                  <a:srgbClr val="00B050"/>
                </a:solidFill>
              </a:rPr>
              <a:t> TKS19-19 AHU + AUTOMATION PANEL</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10.440 M3/H </a:t>
            </a:r>
            <a:r>
              <a:rPr lang="tr-TR" sz="1100" b="1" dirty="0" smtClean="0">
                <a:solidFill>
                  <a:srgbClr val="00B050"/>
                </a:solidFill>
              </a:rPr>
              <a:t> TKS19-19 AHU + AUTOMATION PANEL</a:t>
            </a: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8.280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 TKS19-19 AHU + AUTOMATION PANEL</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11.760 M3/H </a:t>
            </a:r>
            <a:r>
              <a:rPr lang="tr-TR" sz="1100" b="1" dirty="0" smtClean="0">
                <a:solidFill>
                  <a:srgbClr val="00B050"/>
                </a:solidFill>
              </a:rPr>
              <a:t> TKS14-13 HRU AHU + AUTOMATION PANEL</a:t>
            </a: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11.400 </a:t>
            </a:r>
            <a:r>
              <a:rPr lang="tr-TR" sz="1100" b="1" dirty="0">
                <a:solidFill>
                  <a:schemeClr val="accent5">
                    <a:lumMod val="75000"/>
                  </a:schemeClr>
                </a:solidFill>
              </a:rPr>
              <a:t>M3/H </a:t>
            </a:r>
            <a:r>
              <a:rPr lang="tr-TR" sz="1100" b="1" dirty="0" smtClean="0">
                <a:solidFill>
                  <a:srgbClr val="00B050"/>
                </a:solidFill>
              </a:rPr>
              <a:t> TKS14-10 HRU AHU </a:t>
            </a:r>
            <a:r>
              <a:rPr lang="tr-TR" sz="1100" b="1" dirty="0">
                <a:solidFill>
                  <a:srgbClr val="00B050"/>
                </a:solidFill>
              </a:rPr>
              <a:t>+ </a:t>
            </a:r>
            <a:r>
              <a:rPr lang="tr-TR" sz="1100" b="1" dirty="0" smtClean="0">
                <a:solidFill>
                  <a:srgbClr val="00B050"/>
                </a:solidFill>
              </a:rPr>
              <a:t>AUTOMATION PANEL</a:t>
            </a:r>
          </a:p>
          <a:p>
            <a:pPr marL="285750" indent="-285750">
              <a:buFontTx/>
              <a:buChar char="-"/>
            </a:pPr>
            <a:r>
              <a:rPr lang="tr-TR" sz="1100" b="1" dirty="0" smtClean="0">
                <a:solidFill>
                  <a:srgbClr val="00B050"/>
                </a:solidFill>
              </a:rPr>
              <a:t> </a:t>
            </a:r>
          </a:p>
          <a:p>
            <a:pPr marL="285750" indent="-285750">
              <a:buFontTx/>
              <a:buChar char="-"/>
            </a:pPr>
            <a:r>
              <a:rPr lang="tr-TR" sz="1100" b="1" dirty="0" smtClean="0">
                <a:solidFill>
                  <a:schemeClr val="accent5">
                    <a:lumMod val="75000"/>
                  </a:schemeClr>
                </a:solidFill>
              </a:rPr>
              <a:t>9.900 </a:t>
            </a:r>
            <a:r>
              <a:rPr lang="tr-TR" sz="1100" b="1" dirty="0">
                <a:solidFill>
                  <a:schemeClr val="accent5">
                    <a:lumMod val="75000"/>
                  </a:schemeClr>
                </a:solidFill>
              </a:rPr>
              <a:t>M3/H </a:t>
            </a:r>
            <a:r>
              <a:rPr lang="tr-TR" sz="1100" b="1" dirty="0" smtClean="0">
                <a:solidFill>
                  <a:srgbClr val="00B050"/>
                </a:solidFill>
              </a:rPr>
              <a:t> TKS14-10 HRU AHU </a:t>
            </a:r>
            <a:r>
              <a:rPr lang="tr-TR" sz="1100" b="1" dirty="0">
                <a:solidFill>
                  <a:srgbClr val="00B050"/>
                </a:solidFill>
              </a:rPr>
              <a:t>+ </a:t>
            </a:r>
            <a:r>
              <a:rPr lang="tr-TR" sz="1100" b="1" dirty="0" smtClean="0">
                <a:solidFill>
                  <a:srgbClr val="00B050"/>
                </a:solidFill>
              </a:rPr>
              <a:t>AUTOMATION PANEL </a:t>
            </a: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9.840 </a:t>
            </a:r>
            <a:r>
              <a:rPr lang="tr-TR" sz="1100" b="1" dirty="0">
                <a:solidFill>
                  <a:schemeClr val="accent5">
                    <a:lumMod val="75000"/>
                  </a:schemeClr>
                </a:solidFill>
              </a:rPr>
              <a:t>M3/H </a:t>
            </a:r>
            <a:r>
              <a:rPr lang="tr-TR" sz="1100" b="1" dirty="0" smtClean="0">
                <a:solidFill>
                  <a:srgbClr val="00B050"/>
                </a:solidFill>
              </a:rPr>
              <a:t> TKS14-10 HRU AHU </a:t>
            </a:r>
            <a:r>
              <a:rPr lang="tr-TR" sz="1100" b="1" dirty="0">
                <a:solidFill>
                  <a:srgbClr val="00B050"/>
                </a:solidFill>
              </a:rPr>
              <a:t>+ </a:t>
            </a:r>
            <a:r>
              <a:rPr lang="tr-TR" sz="1100" b="1" dirty="0" smtClean="0">
                <a:solidFill>
                  <a:srgbClr val="00B050"/>
                </a:solidFill>
              </a:rPr>
              <a:t>AUTOMATION PANEL </a:t>
            </a: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9.720 </a:t>
            </a:r>
            <a:r>
              <a:rPr lang="tr-TR" sz="1100" b="1" dirty="0">
                <a:solidFill>
                  <a:schemeClr val="accent5">
                    <a:lumMod val="75000"/>
                  </a:schemeClr>
                </a:solidFill>
              </a:rPr>
              <a:t>M3/H </a:t>
            </a:r>
            <a:r>
              <a:rPr lang="tr-TR" sz="1100" b="1" dirty="0" smtClean="0">
                <a:solidFill>
                  <a:srgbClr val="00B050"/>
                </a:solidFill>
              </a:rPr>
              <a:t> TKS14-10 HRU AHU </a:t>
            </a:r>
            <a:r>
              <a:rPr lang="tr-TR" sz="1100" b="1" dirty="0">
                <a:solidFill>
                  <a:srgbClr val="00B050"/>
                </a:solidFill>
              </a:rPr>
              <a:t>+ </a:t>
            </a:r>
            <a:r>
              <a:rPr lang="tr-TR" sz="1100" b="1" dirty="0" smtClean="0">
                <a:solidFill>
                  <a:srgbClr val="00B050"/>
                </a:solidFill>
              </a:rPr>
              <a:t>AUTOMATION PANEL </a:t>
            </a: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6.900 </a:t>
            </a:r>
            <a:r>
              <a:rPr lang="tr-TR" sz="1100" b="1" dirty="0">
                <a:solidFill>
                  <a:schemeClr val="accent5">
                    <a:lumMod val="75000"/>
                  </a:schemeClr>
                </a:solidFill>
              </a:rPr>
              <a:t>M3/H </a:t>
            </a:r>
            <a:r>
              <a:rPr lang="tr-TR" sz="1100" b="1" dirty="0" smtClean="0">
                <a:solidFill>
                  <a:srgbClr val="00B050"/>
                </a:solidFill>
              </a:rPr>
              <a:t> TKS13-9 HRU AHU </a:t>
            </a:r>
            <a:r>
              <a:rPr lang="tr-TR" sz="1100" b="1" dirty="0">
                <a:solidFill>
                  <a:srgbClr val="00B050"/>
                </a:solidFill>
              </a:rPr>
              <a:t>+ </a:t>
            </a:r>
            <a:r>
              <a:rPr lang="tr-TR" sz="1100" b="1" dirty="0" smtClean="0">
                <a:solidFill>
                  <a:srgbClr val="00B050"/>
                </a:solidFill>
              </a:rPr>
              <a:t>AUTOMATION PANEL </a:t>
            </a: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5.520 </a:t>
            </a:r>
            <a:r>
              <a:rPr lang="tr-TR" sz="1100" b="1" dirty="0">
                <a:solidFill>
                  <a:schemeClr val="accent5">
                    <a:lumMod val="75000"/>
                  </a:schemeClr>
                </a:solidFill>
              </a:rPr>
              <a:t>M3/H </a:t>
            </a:r>
            <a:r>
              <a:rPr lang="tr-TR" sz="1100" b="1" dirty="0" smtClean="0">
                <a:solidFill>
                  <a:srgbClr val="00B050"/>
                </a:solidFill>
              </a:rPr>
              <a:t> TKS13-9 HRU AHU </a:t>
            </a:r>
            <a:r>
              <a:rPr lang="tr-TR" sz="1100" b="1" dirty="0">
                <a:solidFill>
                  <a:srgbClr val="00B050"/>
                </a:solidFill>
              </a:rPr>
              <a:t>+ </a:t>
            </a:r>
            <a:r>
              <a:rPr lang="tr-TR" sz="1100" b="1" dirty="0" smtClean="0">
                <a:solidFill>
                  <a:srgbClr val="00B050"/>
                </a:solidFill>
              </a:rPr>
              <a:t>AUTOMATION PANEL </a:t>
            </a: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4.980 </a:t>
            </a:r>
            <a:r>
              <a:rPr lang="tr-TR" sz="1100" b="1" dirty="0">
                <a:solidFill>
                  <a:schemeClr val="accent5">
                    <a:lumMod val="75000"/>
                  </a:schemeClr>
                </a:solidFill>
              </a:rPr>
              <a:t>M3/H</a:t>
            </a:r>
            <a:r>
              <a:rPr lang="tr-TR" sz="1100" b="1" dirty="0">
                <a:solidFill>
                  <a:srgbClr val="00B050"/>
                </a:solidFill>
              </a:rPr>
              <a:t>  </a:t>
            </a:r>
            <a:r>
              <a:rPr lang="tr-TR" sz="1100" b="1" dirty="0" smtClean="0">
                <a:solidFill>
                  <a:srgbClr val="00B050"/>
                </a:solidFill>
              </a:rPr>
              <a:t>TKS14-10 HRU AHU </a:t>
            </a:r>
            <a:r>
              <a:rPr lang="tr-TR" sz="1100" b="1" dirty="0">
                <a:solidFill>
                  <a:srgbClr val="00B050"/>
                </a:solidFill>
              </a:rPr>
              <a:t>+ </a:t>
            </a:r>
            <a:r>
              <a:rPr lang="tr-TR" sz="1100" b="1" dirty="0" smtClean="0">
                <a:solidFill>
                  <a:srgbClr val="00B050"/>
                </a:solidFill>
              </a:rPr>
              <a:t>AUTOMATION PANEL</a:t>
            </a:r>
          </a:p>
          <a:p>
            <a:pPr marL="285750" indent="-285750">
              <a:buFontTx/>
              <a:buChar char="-"/>
            </a:pPr>
            <a:r>
              <a:rPr lang="tr-TR" sz="1100" b="1" dirty="0" smtClean="0">
                <a:solidFill>
                  <a:srgbClr val="00B050"/>
                </a:solidFill>
              </a:rPr>
              <a:t> </a:t>
            </a:r>
          </a:p>
          <a:p>
            <a:pPr marL="285750" indent="-285750">
              <a:buFontTx/>
              <a:buChar char="-"/>
            </a:pPr>
            <a:r>
              <a:rPr lang="tr-TR" sz="1100" b="1" dirty="0" smtClean="0">
                <a:solidFill>
                  <a:schemeClr val="accent5">
                    <a:lumMod val="75000"/>
                  </a:schemeClr>
                </a:solidFill>
              </a:rPr>
              <a:t>4.680 </a:t>
            </a:r>
            <a:r>
              <a:rPr lang="tr-TR" sz="1100" b="1" dirty="0">
                <a:solidFill>
                  <a:schemeClr val="accent5">
                    <a:lumMod val="75000"/>
                  </a:schemeClr>
                </a:solidFill>
              </a:rPr>
              <a:t>M3/H </a:t>
            </a:r>
            <a:r>
              <a:rPr lang="tr-TR" sz="1100" b="1" dirty="0">
                <a:solidFill>
                  <a:srgbClr val="00B050"/>
                </a:solidFill>
              </a:rPr>
              <a:t> </a:t>
            </a:r>
            <a:r>
              <a:rPr lang="tr-TR" sz="1100" b="1" dirty="0" smtClean="0">
                <a:solidFill>
                  <a:srgbClr val="00B050"/>
                </a:solidFill>
              </a:rPr>
              <a:t> TKS10-9 HRU AHU </a:t>
            </a:r>
            <a:r>
              <a:rPr lang="tr-TR" sz="1100" b="1" dirty="0">
                <a:solidFill>
                  <a:srgbClr val="00B050"/>
                </a:solidFill>
              </a:rPr>
              <a:t>+ </a:t>
            </a:r>
            <a:r>
              <a:rPr lang="tr-TR" sz="1100" b="1" dirty="0" smtClean="0">
                <a:solidFill>
                  <a:srgbClr val="00B050"/>
                </a:solidFill>
              </a:rPr>
              <a:t>AUTOMATION PANEL </a:t>
            </a: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9.900 </a:t>
            </a:r>
            <a:r>
              <a:rPr lang="tr-TR" sz="1100" b="1" dirty="0">
                <a:solidFill>
                  <a:schemeClr val="accent5">
                    <a:lumMod val="75000"/>
                  </a:schemeClr>
                </a:solidFill>
              </a:rPr>
              <a:t>M3/H </a:t>
            </a:r>
            <a:r>
              <a:rPr lang="tr-TR" sz="1100" b="1" dirty="0">
                <a:solidFill>
                  <a:srgbClr val="00B050"/>
                </a:solidFill>
              </a:rPr>
              <a:t> </a:t>
            </a:r>
            <a:r>
              <a:rPr lang="tr-TR" sz="1100" b="1" dirty="0" smtClean="0">
                <a:solidFill>
                  <a:srgbClr val="00B050"/>
                </a:solidFill>
              </a:rPr>
              <a:t> TKS13-10  BOX FAN (METAL FILTER)</a:t>
            </a: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2.500 M3/H   </a:t>
            </a:r>
            <a:r>
              <a:rPr lang="tr-TR" sz="1100" b="1" dirty="0" smtClean="0">
                <a:solidFill>
                  <a:srgbClr val="00B050"/>
                </a:solidFill>
              </a:rPr>
              <a:t>THRV-50 HEAT RECOVERY UNIT </a:t>
            </a:r>
          </a:p>
          <a:p>
            <a:pPr marL="285750" indent="-285750">
              <a:buFontTx/>
              <a:buChar char="-"/>
            </a:pPr>
            <a:endParaRPr lang="tr-TR" sz="1100" b="1" dirty="0">
              <a:solidFill>
                <a:srgbClr val="00B050"/>
              </a:solidFill>
            </a:endParaRPr>
          </a:p>
          <a:p>
            <a:endParaRPr lang="tr-TR" sz="1100" b="1" dirty="0">
              <a:solidFill>
                <a:srgbClr val="00B050"/>
              </a:solidFill>
            </a:endParaRPr>
          </a:p>
          <a:p>
            <a:pPr marL="285750" indent="-285750">
              <a:buFontTx/>
              <a:buChar char="-"/>
            </a:pPr>
            <a:endParaRPr lang="tr-TR" sz="1100" b="1" dirty="0">
              <a:solidFill>
                <a:srgbClr val="00B050"/>
              </a:solidFill>
            </a:endParaRP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37" y="1921521"/>
            <a:ext cx="2241793" cy="1723503"/>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2567" y="1897133"/>
            <a:ext cx="2231539" cy="1726878"/>
          </a:xfrm>
          <a:prstGeom prst="rect">
            <a:avLst/>
          </a:prstGeom>
        </p:spPr>
      </p:pic>
      <p:pic>
        <p:nvPicPr>
          <p:cNvPr id="11" name="Resi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345" y="2966730"/>
            <a:ext cx="4657974" cy="2619899"/>
          </a:xfrm>
          <a:prstGeom prst="rect">
            <a:avLst/>
          </a:prstGeom>
        </p:spPr>
      </p:pic>
      <p:pic>
        <p:nvPicPr>
          <p:cNvPr id="12" name="Resim 11"/>
          <p:cNvPicPr>
            <a:picLocks noChangeAspect="1"/>
          </p:cNvPicPr>
          <p:nvPr/>
        </p:nvPicPr>
        <p:blipFill rotWithShape="1">
          <a:blip r:embed="rId7">
            <a:extLst>
              <a:ext uri="{28A0092B-C50C-407E-A947-70E740481C1C}">
                <a14:useLocalDpi xmlns:a14="http://schemas.microsoft.com/office/drawing/2010/main" val="0"/>
              </a:ext>
            </a:extLst>
          </a:blip>
          <a:srcRect t="16818" b="15911"/>
          <a:stretch/>
        </p:blipFill>
        <p:spPr>
          <a:xfrm>
            <a:off x="2300254" y="4929458"/>
            <a:ext cx="1961815" cy="1163225"/>
          </a:xfrm>
          <a:prstGeom prst="rect">
            <a:avLst/>
          </a:prstGeom>
        </p:spPr>
      </p:pic>
      <p:pic>
        <p:nvPicPr>
          <p:cNvPr id="13" name="Resim 12"/>
          <p:cNvPicPr>
            <a:picLocks noChangeAspect="1"/>
          </p:cNvPicPr>
          <p:nvPr/>
        </p:nvPicPr>
        <p:blipFill rotWithShape="1">
          <a:blip r:embed="rId8">
            <a:extLst>
              <a:ext uri="{28A0092B-C50C-407E-A947-70E740481C1C}">
                <a14:useLocalDpi xmlns:a14="http://schemas.microsoft.com/office/drawing/2010/main" val="0"/>
              </a:ext>
            </a:extLst>
          </a:blip>
          <a:srcRect t="7696" b="-1"/>
          <a:stretch/>
        </p:blipFill>
        <p:spPr>
          <a:xfrm>
            <a:off x="1072158" y="4990254"/>
            <a:ext cx="1292191" cy="1192749"/>
          </a:xfrm>
          <a:prstGeom prst="rect">
            <a:avLst/>
          </a:prstGeom>
        </p:spPr>
      </p:pic>
      <p:pic>
        <p:nvPicPr>
          <p:cNvPr id="15" name="Resim 14"/>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61823" y="5900514"/>
            <a:ext cx="2541662" cy="957486"/>
          </a:xfrm>
          <a:prstGeom prst="rect">
            <a:avLst/>
          </a:prstGeom>
        </p:spPr>
      </p:pic>
      <p:pic>
        <p:nvPicPr>
          <p:cNvPr id="16" name="Resim 15"/>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spTree>
    <p:extLst>
      <p:ext uri="{BB962C8B-B14F-4D97-AF65-F5344CB8AC3E}">
        <p14:creationId xmlns:p14="http://schemas.microsoft.com/office/powerpoint/2010/main" val="3304045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68707" y="188640"/>
            <a:ext cx="5128739"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3" name="Dikdörtgen 2"/>
          <p:cNvSpPr/>
          <p:nvPr/>
        </p:nvSpPr>
        <p:spPr>
          <a:xfrm>
            <a:off x="-940675" y="780682"/>
            <a:ext cx="6530202" cy="461665"/>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SIEGWERK </a:t>
            </a:r>
            <a:r>
              <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rPr>
              <a:t>FABRİKA </a:t>
            </a: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PROJECTS</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41" y="2301820"/>
            <a:ext cx="2189369" cy="1719710"/>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6096" y="2301820"/>
            <a:ext cx="2103980" cy="1712084"/>
          </a:xfrm>
          <a:prstGeom prst="rect">
            <a:avLst/>
          </a:prstGeom>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89" y="1254035"/>
            <a:ext cx="3466096" cy="854572"/>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941" y="4114189"/>
            <a:ext cx="1894423" cy="1844824"/>
          </a:xfrm>
          <a:prstGeom prst="rect">
            <a:avLst/>
          </a:prstGeom>
        </p:spPr>
      </p:pic>
      <p:pic>
        <p:nvPicPr>
          <p:cNvPr id="9" name="Resim 8"/>
          <p:cNvPicPr>
            <a:picLocks noChangeAspect="1"/>
          </p:cNvPicPr>
          <p:nvPr/>
        </p:nvPicPr>
        <p:blipFill rotWithShape="1">
          <a:blip r:embed="rId7" cstate="print">
            <a:extLst>
              <a:ext uri="{28A0092B-C50C-407E-A947-70E740481C1C}">
                <a14:useLocalDpi xmlns:a14="http://schemas.microsoft.com/office/drawing/2010/main" val="0"/>
              </a:ext>
            </a:extLst>
          </a:blip>
          <a:srcRect l="10101" t="9051" r="10101" b="4851"/>
          <a:stretch/>
        </p:blipFill>
        <p:spPr>
          <a:xfrm>
            <a:off x="2114504" y="4094385"/>
            <a:ext cx="2126296" cy="1864628"/>
          </a:xfrm>
          <a:prstGeom prst="rect">
            <a:avLst/>
          </a:prstGeom>
        </p:spPr>
      </p:pic>
      <p:pic>
        <p:nvPicPr>
          <p:cNvPr id="11" name="Resim 10"/>
          <p:cNvPicPr>
            <a:picLocks noChangeAspect="1"/>
          </p:cNvPicPr>
          <p:nvPr/>
        </p:nvPicPr>
        <p:blipFill rotWithShape="1">
          <a:blip r:embed="rId8" cstate="print">
            <a:extLst>
              <a:ext uri="{28A0092B-C50C-407E-A947-70E740481C1C}">
                <a14:useLocalDpi xmlns:a14="http://schemas.microsoft.com/office/drawing/2010/main" val="0"/>
              </a:ext>
            </a:extLst>
          </a:blip>
          <a:srcRect l="8001" t="19550" r="10101" b="16400"/>
          <a:stretch/>
        </p:blipFill>
        <p:spPr>
          <a:xfrm>
            <a:off x="4778214" y="4062597"/>
            <a:ext cx="2098042" cy="1896415"/>
          </a:xfrm>
          <a:prstGeom prst="rect">
            <a:avLst/>
          </a:prstGeom>
        </p:spPr>
      </p:pic>
      <p:pic>
        <p:nvPicPr>
          <p:cNvPr id="12" name="Resim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8264" y="4062598"/>
            <a:ext cx="2070749" cy="1896414"/>
          </a:xfrm>
          <a:prstGeom prst="rect">
            <a:avLst/>
          </a:prstGeom>
        </p:spPr>
      </p:pic>
      <p:sp>
        <p:nvSpPr>
          <p:cNvPr id="13" name="Dikdörtgen 12"/>
          <p:cNvSpPr/>
          <p:nvPr/>
        </p:nvSpPr>
        <p:spPr>
          <a:xfrm>
            <a:off x="4693073" y="926998"/>
            <a:ext cx="5152572" cy="2846933"/>
          </a:xfrm>
          <a:prstGeom prst="rect">
            <a:avLst/>
          </a:prstGeom>
        </p:spPr>
        <p:txBody>
          <a:bodyPr wrap="square">
            <a:spAutoFit/>
          </a:bodyPr>
          <a:lstStyle/>
          <a:p>
            <a:pPr marL="285750" indent="-285750">
              <a:buFontTx/>
              <a:buChar char="-"/>
            </a:pPr>
            <a:r>
              <a:rPr lang="tr-TR" sz="1200" b="1" dirty="0" smtClean="0">
                <a:solidFill>
                  <a:schemeClr val="accent5">
                    <a:lumMod val="75000"/>
                  </a:schemeClr>
                </a:solidFill>
              </a:rPr>
              <a:t>98.500 </a:t>
            </a:r>
            <a:r>
              <a:rPr lang="tr-TR" sz="1200" b="1" dirty="0">
                <a:solidFill>
                  <a:schemeClr val="accent5">
                    <a:lumMod val="75000"/>
                  </a:schemeClr>
                </a:solidFill>
              </a:rPr>
              <a:t>M3/H </a:t>
            </a:r>
            <a:r>
              <a:rPr lang="tr-TR" sz="1200" b="1" dirty="0" smtClean="0">
                <a:solidFill>
                  <a:srgbClr val="00B050"/>
                </a:solidFill>
              </a:rPr>
              <a:t> TKS22-22 AHU + 18,5 </a:t>
            </a:r>
            <a:r>
              <a:rPr lang="tr-TR" sz="1200" b="1" dirty="0">
                <a:solidFill>
                  <a:srgbClr val="00B050"/>
                </a:solidFill>
              </a:rPr>
              <a:t>KW </a:t>
            </a:r>
            <a:r>
              <a:rPr lang="tr-TR" sz="1200" b="1" dirty="0" smtClean="0">
                <a:solidFill>
                  <a:srgbClr val="00B050"/>
                </a:solidFill>
              </a:rPr>
              <a:t>FREQUENCE INVERTOR</a:t>
            </a:r>
            <a:endParaRPr lang="tr-TR" sz="1200" b="1" dirty="0">
              <a:solidFill>
                <a:srgbClr val="00B050"/>
              </a:solidFill>
            </a:endParaRPr>
          </a:p>
          <a:p>
            <a:pPr marL="285750" indent="-285750">
              <a:buFontTx/>
              <a:buChar char="-"/>
            </a:pPr>
            <a:r>
              <a:rPr lang="tr-TR" sz="1200" b="1" dirty="0" smtClean="0">
                <a:solidFill>
                  <a:srgbClr val="00B050"/>
                </a:solidFill>
              </a:rPr>
              <a:t>AUTOMATION PANEL</a:t>
            </a:r>
          </a:p>
          <a:p>
            <a:pPr marL="285750" indent="-285750">
              <a:buFontTx/>
              <a:buChar char="-"/>
            </a:pPr>
            <a:endParaRPr lang="tr-TR" sz="1200" b="1" dirty="0">
              <a:solidFill>
                <a:srgbClr val="00B050"/>
              </a:solidFill>
            </a:endParaRPr>
          </a:p>
          <a:p>
            <a:pPr marL="285750" indent="-285750">
              <a:buFontTx/>
              <a:buChar char="-"/>
            </a:pPr>
            <a:r>
              <a:rPr lang="tr-TR" sz="1200" b="1" dirty="0" smtClean="0">
                <a:solidFill>
                  <a:schemeClr val="accent5">
                    <a:lumMod val="75000"/>
                  </a:schemeClr>
                </a:solidFill>
              </a:rPr>
              <a:t>4.500 </a:t>
            </a:r>
            <a:r>
              <a:rPr lang="tr-TR" sz="1200" b="1" dirty="0">
                <a:solidFill>
                  <a:schemeClr val="accent5">
                    <a:lumMod val="75000"/>
                  </a:schemeClr>
                </a:solidFill>
              </a:rPr>
              <a:t>M3/H </a:t>
            </a:r>
            <a:r>
              <a:rPr lang="tr-TR" sz="1200" b="1" dirty="0" smtClean="0">
                <a:solidFill>
                  <a:schemeClr val="accent5">
                    <a:lumMod val="75000"/>
                  </a:schemeClr>
                </a:solidFill>
              </a:rPr>
              <a:t> </a:t>
            </a:r>
            <a:r>
              <a:rPr lang="tr-TR" sz="1200" b="1" dirty="0" smtClean="0">
                <a:solidFill>
                  <a:srgbClr val="00B050"/>
                </a:solidFill>
              </a:rPr>
              <a:t> TKS9-7 </a:t>
            </a:r>
            <a:r>
              <a:rPr lang="tr-TR" sz="1200" b="1" dirty="0">
                <a:solidFill>
                  <a:srgbClr val="00B050"/>
                </a:solidFill>
              </a:rPr>
              <a:t>HRU AHU + </a:t>
            </a:r>
            <a:r>
              <a:rPr lang="tr-TR" sz="1200" b="1" dirty="0" smtClean="0">
                <a:solidFill>
                  <a:srgbClr val="00B050"/>
                </a:solidFill>
              </a:rPr>
              <a:t>AUTOMATION PANEL</a:t>
            </a:r>
          </a:p>
          <a:p>
            <a:pPr marL="285750" indent="-285750">
              <a:buFontTx/>
              <a:buChar char="-"/>
            </a:pPr>
            <a:r>
              <a:rPr lang="tr-TR" sz="1200" b="1" dirty="0" smtClean="0">
                <a:solidFill>
                  <a:srgbClr val="00B050"/>
                </a:solidFill>
              </a:rPr>
              <a:t>OUTDOOR UNIT</a:t>
            </a:r>
          </a:p>
          <a:p>
            <a:pPr marL="285750" indent="-285750">
              <a:buFontTx/>
              <a:buChar char="-"/>
            </a:pPr>
            <a:endParaRPr lang="tr-TR" sz="1200" b="1" dirty="0">
              <a:solidFill>
                <a:srgbClr val="00B050"/>
              </a:solidFill>
            </a:endParaRPr>
          </a:p>
          <a:p>
            <a:pPr marL="285750" indent="-285750">
              <a:buFontTx/>
              <a:buChar char="-"/>
            </a:pPr>
            <a:r>
              <a:rPr lang="tr-TR" sz="1200" b="1" dirty="0" smtClean="0">
                <a:solidFill>
                  <a:schemeClr val="accent5">
                    <a:lumMod val="75000"/>
                  </a:schemeClr>
                </a:solidFill>
              </a:rPr>
              <a:t>100.000 M3/H  </a:t>
            </a:r>
            <a:r>
              <a:rPr lang="tr-TR" sz="1200" b="1" dirty="0" smtClean="0">
                <a:solidFill>
                  <a:srgbClr val="00B050"/>
                </a:solidFill>
              </a:rPr>
              <a:t>TKS 22-22 BOX FAN</a:t>
            </a:r>
            <a:endParaRPr lang="tr-TR" sz="1200" b="1" dirty="0">
              <a:solidFill>
                <a:srgbClr val="00B050"/>
              </a:solidFill>
            </a:endParaRPr>
          </a:p>
          <a:p>
            <a:pPr marL="285750" indent="-285750">
              <a:buFontTx/>
              <a:buChar char="-"/>
            </a:pPr>
            <a:r>
              <a:rPr lang="tr-TR" sz="1200" b="1" dirty="0" smtClean="0">
                <a:solidFill>
                  <a:srgbClr val="00B050"/>
                </a:solidFill>
              </a:rPr>
              <a:t>11 KW FREQUENCE INVERTOR</a:t>
            </a:r>
          </a:p>
          <a:p>
            <a:pPr marL="285750" indent="-285750">
              <a:buFontTx/>
              <a:buChar char="-"/>
            </a:pPr>
            <a:endParaRPr lang="tr-TR" sz="1200" b="1" dirty="0">
              <a:solidFill>
                <a:srgbClr val="00B050"/>
              </a:solidFill>
            </a:endParaRPr>
          </a:p>
          <a:p>
            <a:pPr marL="285750" indent="-285750">
              <a:buFontTx/>
              <a:buChar char="-"/>
            </a:pPr>
            <a:r>
              <a:rPr lang="tr-TR" sz="1200" b="1" dirty="0" smtClean="0">
                <a:solidFill>
                  <a:schemeClr val="accent5">
                    <a:lumMod val="75000"/>
                  </a:schemeClr>
                </a:solidFill>
              </a:rPr>
              <a:t>70.000 M3/H </a:t>
            </a:r>
            <a:r>
              <a:rPr lang="tr-TR" sz="1200" b="1" dirty="0" smtClean="0">
                <a:solidFill>
                  <a:srgbClr val="00B050"/>
                </a:solidFill>
              </a:rPr>
              <a:t>TKS </a:t>
            </a:r>
            <a:r>
              <a:rPr lang="tr-TR" sz="1200" b="1" dirty="0">
                <a:solidFill>
                  <a:srgbClr val="00B050"/>
                </a:solidFill>
              </a:rPr>
              <a:t>22-22 </a:t>
            </a:r>
            <a:r>
              <a:rPr lang="tr-TR" sz="1200" b="1" dirty="0" smtClean="0">
                <a:solidFill>
                  <a:srgbClr val="00B050"/>
                </a:solidFill>
              </a:rPr>
              <a:t>BOX FAN</a:t>
            </a:r>
            <a:endParaRPr lang="tr-TR" sz="1200" b="1" dirty="0">
              <a:solidFill>
                <a:srgbClr val="00B050"/>
              </a:solidFill>
            </a:endParaRPr>
          </a:p>
          <a:p>
            <a:pPr marL="285750" indent="-285750">
              <a:buFontTx/>
              <a:buChar char="-"/>
            </a:pPr>
            <a:r>
              <a:rPr lang="tr-TR" sz="1200" b="1" dirty="0">
                <a:solidFill>
                  <a:srgbClr val="00B050"/>
                </a:solidFill>
              </a:rPr>
              <a:t>11 KW </a:t>
            </a:r>
            <a:r>
              <a:rPr lang="tr-TR" sz="1200" b="1" dirty="0" smtClean="0">
                <a:solidFill>
                  <a:srgbClr val="00B050"/>
                </a:solidFill>
              </a:rPr>
              <a:t>FREQUENCE INVERTOR</a:t>
            </a:r>
          </a:p>
          <a:p>
            <a:pPr marL="285750" indent="-285750">
              <a:buFontTx/>
              <a:buChar char="-"/>
            </a:pPr>
            <a:endParaRPr lang="tr-TR" sz="1200" b="1" dirty="0">
              <a:solidFill>
                <a:srgbClr val="00B050"/>
              </a:solidFill>
            </a:endParaRPr>
          </a:p>
          <a:p>
            <a:pPr marL="285750" indent="-285750">
              <a:buFontTx/>
              <a:buChar char="-"/>
            </a:pPr>
            <a:r>
              <a:rPr lang="tr-TR" sz="1200" b="1" dirty="0" smtClean="0">
                <a:solidFill>
                  <a:schemeClr val="accent5">
                    <a:lumMod val="75000"/>
                  </a:schemeClr>
                </a:solidFill>
              </a:rPr>
              <a:t>60.000 M3/H </a:t>
            </a:r>
            <a:r>
              <a:rPr lang="tr-TR" sz="1200" b="1" dirty="0" smtClean="0">
                <a:solidFill>
                  <a:srgbClr val="00B050"/>
                </a:solidFill>
              </a:rPr>
              <a:t> TKS </a:t>
            </a:r>
            <a:r>
              <a:rPr lang="tr-TR" sz="1200" b="1" dirty="0">
                <a:solidFill>
                  <a:srgbClr val="00B050"/>
                </a:solidFill>
              </a:rPr>
              <a:t>22-22 </a:t>
            </a:r>
            <a:r>
              <a:rPr lang="tr-TR" sz="1200" b="1" dirty="0" smtClean="0">
                <a:solidFill>
                  <a:srgbClr val="00B050"/>
                </a:solidFill>
              </a:rPr>
              <a:t>BOX FAN</a:t>
            </a:r>
            <a:endParaRPr lang="tr-TR" sz="1200" b="1" dirty="0">
              <a:solidFill>
                <a:srgbClr val="00B050"/>
              </a:solidFill>
            </a:endParaRPr>
          </a:p>
          <a:p>
            <a:pPr marL="285750" indent="-285750">
              <a:buFontTx/>
              <a:buChar char="-"/>
            </a:pPr>
            <a:r>
              <a:rPr lang="tr-TR" sz="1200" b="1" dirty="0" smtClean="0">
                <a:solidFill>
                  <a:srgbClr val="00B050"/>
                </a:solidFill>
              </a:rPr>
              <a:t>15 </a:t>
            </a:r>
            <a:r>
              <a:rPr lang="tr-TR" sz="1200" b="1" dirty="0">
                <a:solidFill>
                  <a:srgbClr val="00B050"/>
                </a:solidFill>
              </a:rPr>
              <a:t>KW </a:t>
            </a:r>
            <a:r>
              <a:rPr lang="tr-TR" sz="1200" b="1" dirty="0" smtClean="0">
                <a:solidFill>
                  <a:srgbClr val="00B050"/>
                </a:solidFill>
              </a:rPr>
              <a:t>FREQUENCE INVERTOR</a:t>
            </a:r>
            <a:endParaRPr lang="tr-TR" sz="1200" b="1" dirty="0">
              <a:solidFill>
                <a:srgbClr val="00B050"/>
              </a:solidFill>
            </a:endParaRPr>
          </a:p>
          <a:p>
            <a:pPr marL="285750" indent="-285750">
              <a:buFontTx/>
              <a:buChar char="-"/>
            </a:pPr>
            <a:endParaRPr lang="tr-TR" sz="1100" dirty="0"/>
          </a:p>
        </p:txBody>
      </p:sp>
      <p:cxnSp>
        <p:nvCxnSpPr>
          <p:cNvPr id="15" name="Düz Ok Bağlayıcısı 14"/>
          <p:cNvCxnSpPr/>
          <p:nvPr/>
        </p:nvCxnSpPr>
        <p:spPr>
          <a:xfrm>
            <a:off x="4693073" y="4221088"/>
            <a:ext cx="0" cy="1584176"/>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7" name="Düz Ok Bağlayıcısı 16"/>
          <p:cNvCxnSpPr/>
          <p:nvPr/>
        </p:nvCxnSpPr>
        <p:spPr>
          <a:xfrm>
            <a:off x="4925633" y="4013904"/>
            <a:ext cx="1446567" cy="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18" name="Metin kutusu 17"/>
          <p:cNvSpPr txBox="1"/>
          <p:nvPr/>
        </p:nvSpPr>
        <p:spPr>
          <a:xfrm>
            <a:off x="5364088" y="3717032"/>
            <a:ext cx="648072" cy="276999"/>
          </a:xfrm>
          <a:prstGeom prst="rect">
            <a:avLst/>
          </a:prstGeom>
          <a:noFill/>
        </p:spPr>
        <p:txBody>
          <a:bodyPr wrap="square" rtlCol="0">
            <a:spAutoFit/>
          </a:bodyPr>
          <a:lstStyle/>
          <a:p>
            <a:r>
              <a:rPr lang="tr-TR" sz="1200" b="1" dirty="0" smtClean="0"/>
              <a:t>5.20 m</a:t>
            </a:r>
            <a:endParaRPr lang="tr-TR" sz="1200" b="1" dirty="0"/>
          </a:p>
        </p:txBody>
      </p:sp>
      <p:sp>
        <p:nvSpPr>
          <p:cNvPr id="19" name="Dikdörtgen 18"/>
          <p:cNvSpPr/>
          <p:nvPr/>
        </p:nvSpPr>
        <p:spPr>
          <a:xfrm>
            <a:off x="4172832" y="4800440"/>
            <a:ext cx="5239875" cy="276999"/>
          </a:xfrm>
          <a:prstGeom prst="rect">
            <a:avLst/>
          </a:prstGeom>
        </p:spPr>
        <p:txBody>
          <a:bodyPr wrap="square">
            <a:spAutoFit/>
          </a:bodyPr>
          <a:lstStyle/>
          <a:p>
            <a:r>
              <a:rPr lang="tr-TR" sz="1200" b="1" dirty="0" smtClean="0"/>
              <a:t>2.70 </a:t>
            </a:r>
            <a:r>
              <a:rPr lang="tr-TR" sz="1200" b="1" dirty="0"/>
              <a:t>m</a:t>
            </a:r>
          </a:p>
        </p:txBody>
      </p:sp>
      <p:pic>
        <p:nvPicPr>
          <p:cNvPr id="20" name="Resim 19"/>
          <p:cNvPicPr>
            <a:picLocks noChangeAspect="1"/>
          </p:cNvPicPr>
          <p:nvPr/>
        </p:nvPicPr>
        <p:blipFill rotWithShape="1">
          <a:blip r:embed="rId2">
            <a:extLst>
              <a:ext uri="{28A0092B-C50C-407E-A947-70E740481C1C}">
                <a14:useLocalDpi xmlns:a14="http://schemas.microsoft.com/office/drawing/2010/main" val="0"/>
              </a:ext>
            </a:extLst>
          </a:blip>
          <a:srcRect l="61880" t="85639" b="642"/>
          <a:stretch/>
        </p:blipFill>
        <p:spPr>
          <a:xfrm>
            <a:off x="5739791" y="5970682"/>
            <a:ext cx="2541662" cy="914702"/>
          </a:xfrm>
          <a:prstGeom prst="rect">
            <a:avLst/>
          </a:prstGeom>
        </p:spPr>
      </p:pic>
      <p:pic>
        <p:nvPicPr>
          <p:cNvPr id="21" name="Resim 2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81453" y="5973562"/>
            <a:ext cx="875295" cy="792088"/>
          </a:xfrm>
          <a:prstGeom prst="rect">
            <a:avLst/>
          </a:prstGeom>
        </p:spPr>
      </p:pic>
    </p:spTree>
    <p:extLst>
      <p:ext uri="{BB962C8B-B14F-4D97-AF65-F5344CB8AC3E}">
        <p14:creationId xmlns:p14="http://schemas.microsoft.com/office/powerpoint/2010/main" val="707096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 y="171201"/>
            <a:ext cx="9144000" cy="6858000"/>
          </a:xfrm>
          <a:prstGeom prst="rect">
            <a:avLst/>
          </a:prstGeom>
        </p:spPr>
      </p:pic>
      <p:sp>
        <p:nvSpPr>
          <p:cNvPr id="10" name="Dikdörtgen 9"/>
          <p:cNvSpPr/>
          <p:nvPr/>
        </p:nvSpPr>
        <p:spPr>
          <a:xfrm>
            <a:off x="-277722" y="177718"/>
            <a:ext cx="5112568"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3" name="Dikdörtgen 2"/>
          <p:cNvSpPr/>
          <p:nvPr/>
        </p:nvSpPr>
        <p:spPr>
          <a:xfrm>
            <a:off x="-852316" y="742397"/>
            <a:ext cx="6261756" cy="461665"/>
          </a:xfrm>
          <a:prstGeom prst="rect">
            <a:avLst/>
          </a:prstGeom>
        </p:spPr>
        <p:txBody>
          <a:bodyPr wrap="square">
            <a:spAutoFit/>
          </a:bodyPr>
          <a:lstStyle/>
          <a:p>
            <a:pPr algn="ct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GOOD YEAR ADAPAZARI</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880" y="1217370"/>
            <a:ext cx="3702587" cy="877588"/>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46" y="2170208"/>
            <a:ext cx="2448272" cy="1903111"/>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6430" y="2170207"/>
            <a:ext cx="2340278" cy="1903111"/>
          </a:xfrm>
          <a:prstGeom prst="rect">
            <a:avLst/>
          </a:prstGeom>
        </p:spPr>
      </p:pic>
      <p:sp>
        <p:nvSpPr>
          <p:cNvPr id="9" name="Dikdörtgen 8"/>
          <p:cNvSpPr/>
          <p:nvPr/>
        </p:nvSpPr>
        <p:spPr>
          <a:xfrm>
            <a:off x="5163904" y="973230"/>
            <a:ext cx="4320480" cy="2646878"/>
          </a:xfrm>
          <a:prstGeom prst="rect">
            <a:avLst/>
          </a:prstGeom>
        </p:spPr>
        <p:txBody>
          <a:bodyPr wrap="square">
            <a:spAutoFit/>
          </a:bodyPr>
          <a:lstStyle/>
          <a:p>
            <a:pPr marL="285750" indent="-285750">
              <a:buFontTx/>
              <a:buChar char="-"/>
            </a:pPr>
            <a:r>
              <a:rPr lang="tr-TR" sz="1200" b="1" dirty="0" smtClean="0">
                <a:solidFill>
                  <a:schemeClr val="accent5">
                    <a:lumMod val="75000"/>
                  </a:schemeClr>
                </a:solidFill>
              </a:rPr>
              <a:t>30.000 </a:t>
            </a:r>
            <a:r>
              <a:rPr lang="tr-TR" sz="1200" b="1" dirty="0">
                <a:solidFill>
                  <a:schemeClr val="accent5">
                    <a:lumMod val="75000"/>
                  </a:schemeClr>
                </a:solidFill>
              </a:rPr>
              <a:t>M3/H </a:t>
            </a:r>
            <a:r>
              <a:rPr lang="tr-TR" sz="1200" b="1" dirty="0" smtClean="0">
                <a:solidFill>
                  <a:schemeClr val="accent5">
                    <a:lumMod val="75000"/>
                  </a:schemeClr>
                </a:solidFill>
              </a:rPr>
              <a:t> </a:t>
            </a:r>
            <a:r>
              <a:rPr lang="tr-TR" sz="1200" b="1" dirty="0" smtClean="0">
                <a:solidFill>
                  <a:srgbClr val="00B050"/>
                </a:solidFill>
              </a:rPr>
              <a:t>TKS22-17  AHU + AUTOMATION PANEL</a:t>
            </a:r>
          </a:p>
          <a:p>
            <a:pPr marL="285750" indent="-285750">
              <a:buFontTx/>
              <a:buChar char="-"/>
            </a:pPr>
            <a:endParaRPr lang="tr-TR" sz="1200" b="1" dirty="0" smtClean="0">
              <a:solidFill>
                <a:srgbClr val="00B050"/>
              </a:solidFill>
            </a:endParaRPr>
          </a:p>
          <a:p>
            <a:pPr marL="285750" indent="-285750">
              <a:buFontTx/>
              <a:buChar char="-"/>
            </a:pPr>
            <a:r>
              <a:rPr lang="tr-TR" sz="1200" b="1" dirty="0">
                <a:solidFill>
                  <a:schemeClr val="accent5">
                    <a:lumMod val="75000"/>
                  </a:schemeClr>
                </a:solidFill>
              </a:rPr>
              <a:t>20.000 </a:t>
            </a:r>
            <a:r>
              <a:rPr lang="tr-TR" sz="1200" b="1" dirty="0" smtClean="0">
                <a:solidFill>
                  <a:schemeClr val="accent5">
                    <a:lumMod val="75000"/>
                  </a:schemeClr>
                </a:solidFill>
              </a:rPr>
              <a:t>M3/H   </a:t>
            </a:r>
            <a:r>
              <a:rPr lang="tr-TR" sz="1200" b="1" dirty="0" smtClean="0">
                <a:solidFill>
                  <a:srgbClr val="00B050"/>
                </a:solidFill>
              </a:rPr>
              <a:t>ROOF TOP </a:t>
            </a:r>
            <a:r>
              <a:rPr lang="tr-TR" sz="1200" b="1" dirty="0">
                <a:solidFill>
                  <a:srgbClr val="00B050"/>
                </a:solidFill>
              </a:rPr>
              <a:t>MOTORIZED DAMPER</a:t>
            </a:r>
            <a:endParaRPr lang="tr-TR" sz="1200" b="1" dirty="0" smtClean="0">
              <a:solidFill>
                <a:srgbClr val="00B050"/>
              </a:solidFill>
            </a:endParaRPr>
          </a:p>
          <a:p>
            <a:pPr marL="171450" indent="-171450">
              <a:buFontTx/>
              <a:buChar char="-"/>
            </a:pPr>
            <a:endParaRPr lang="tr-TR" sz="1200" b="1" dirty="0" smtClean="0">
              <a:solidFill>
                <a:srgbClr val="00B050"/>
              </a:solidFill>
            </a:endParaRPr>
          </a:p>
          <a:p>
            <a:pPr marL="285750" indent="-285750">
              <a:buFontTx/>
              <a:buChar char="-"/>
            </a:pPr>
            <a:r>
              <a:rPr lang="tr-TR" sz="1200" b="1" dirty="0" smtClean="0">
                <a:solidFill>
                  <a:schemeClr val="accent5">
                    <a:lumMod val="75000"/>
                  </a:schemeClr>
                </a:solidFill>
              </a:rPr>
              <a:t>16.000 </a:t>
            </a:r>
            <a:r>
              <a:rPr lang="tr-TR" sz="1200" b="1" dirty="0">
                <a:solidFill>
                  <a:schemeClr val="accent5">
                    <a:lumMod val="75000"/>
                  </a:schemeClr>
                </a:solidFill>
              </a:rPr>
              <a:t>M3/H </a:t>
            </a:r>
            <a:r>
              <a:rPr lang="tr-TR" sz="1200" b="1" dirty="0" smtClean="0">
                <a:solidFill>
                  <a:schemeClr val="accent5">
                    <a:lumMod val="75000"/>
                  </a:schemeClr>
                </a:solidFill>
              </a:rPr>
              <a:t> </a:t>
            </a:r>
            <a:r>
              <a:rPr lang="tr-TR" sz="1200" b="1" dirty="0" smtClean="0">
                <a:solidFill>
                  <a:srgbClr val="00B050"/>
                </a:solidFill>
              </a:rPr>
              <a:t>TKS13-10 AHU + AUTOMATION PANEL</a:t>
            </a:r>
          </a:p>
          <a:p>
            <a:pPr marL="285750" indent="-285750">
              <a:buFontTx/>
              <a:buChar char="-"/>
            </a:pPr>
            <a:endParaRPr lang="tr-TR" sz="1200" b="1" dirty="0">
              <a:solidFill>
                <a:srgbClr val="00B050"/>
              </a:solidFill>
            </a:endParaRPr>
          </a:p>
          <a:p>
            <a:pPr marL="285750" indent="-285750">
              <a:buFontTx/>
              <a:buChar char="-"/>
            </a:pPr>
            <a:r>
              <a:rPr lang="tr-TR" sz="1200" b="1" dirty="0">
                <a:solidFill>
                  <a:schemeClr val="accent5">
                    <a:lumMod val="75000"/>
                  </a:schemeClr>
                </a:solidFill>
              </a:rPr>
              <a:t>15.000 M3/H </a:t>
            </a:r>
            <a:r>
              <a:rPr lang="tr-TR" sz="1200" b="1" dirty="0" smtClean="0">
                <a:solidFill>
                  <a:schemeClr val="accent5">
                    <a:lumMod val="75000"/>
                  </a:schemeClr>
                </a:solidFill>
              </a:rPr>
              <a:t> </a:t>
            </a:r>
            <a:r>
              <a:rPr lang="tr-TR" sz="1200" b="1" dirty="0" smtClean="0">
                <a:solidFill>
                  <a:srgbClr val="00B050"/>
                </a:solidFill>
              </a:rPr>
              <a:t>TKS16-13 AHU + AUTOMATION PANEL</a:t>
            </a:r>
          </a:p>
          <a:p>
            <a:pPr marL="285750" indent="-285750">
              <a:buFontTx/>
              <a:buChar char="-"/>
            </a:pPr>
            <a:endParaRPr lang="tr-TR" sz="1200" b="1" dirty="0">
              <a:solidFill>
                <a:srgbClr val="00B050"/>
              </a:solidFill>
            </a:endParaRPr>
          </a:p>
          <a:p>
            <a:pPr marL="285750" indent="-285750">
              <a:buFontTx/>
              <a:buChar char="-"/>
            </a:pPr>
            <a:r>
              <a:rPr lang="tr-TR" sz="1200" b="1" dirty="0" smtClean="0">
                <a:solidFill>
                  <a:schemeClr val="accent5">
                    <a:lumMod val="75000"/>
                  </a:schemeClr>
                </a:solidFill>
              </a:rPr>
              <a:t>8.000 </a:t>
            </a:r>
            <a:r>
              <a:rPr lang="tr-TR" sz="1200" b="1" dirty="0">
                <a:solidFill>
                  <a:schemeClr val="accent5">
                    <a:lumMod val="75000"/>
                  </a:schemeClr>
                </a:solidFill>
              </a:rPr>
              <a:t>M3/H  </a:t>
            </a:r>
            <a:r>
              <a:rPr lang="tr-TR" sz="1200" b="1" dirty="0" smtClean="0">
                <a:solidFill>
                  <a:schemeClr val="accent5">
                    <a:lumMod val="75000"/>
                  </a:schemeClr>
                </a:solidFill>
              </a:rPr>
              <a:t> </a:t>
            </a:r>
            <a:r>
              <a:rPr lang="tr-TR" sz="1200" b="1" dirty="0" smtClean="0">
                <a:solidFill>
                  <a:srgbClr val="00B050"/>
                </a:solidFill>
              </a:rPr>
              <a:t>TKS16-14 AHU + AUTOMATION PANEL</a:t>
            </a:r>
          </a:p>
          <a:p>
            <a:pPr marL="285750" indent="-285750">
              <a:buFontTx/>
              <a:buChar char="-"/>
            </a:pPr>
            <a:r>
              <a:rPr lang="tr-TR" sz="1200" b="1" dirty="0">
                <a:solidFill>
                  <a:srgbClr val="00B050"/>
                </a:solidFill>
              </a:rPr>
              <a:t>15 KW </a:t>
            </a:r>
            <a:r>
              <a:rPr lang="tr-TR" sz="1200" b="1" dirty="0" smtClean="0">
                <a:solidFill>
                  <a:srgbClr val="00B050"/>
                </a:solidFill>
              </a:rPr>
              <a:t>FREQUENCE INVERTOR</a:t>
            </a:r>
          </a:p>
          <a:p>
            <a:pPr marL="285750" indent="-285750">
              <a:buFontTx/>
              <a:buChar char="-"/>
            </a:pPr>
            <a:endParaRPr lang="tr-TR" sz="1200" b="1" dirty="0">
              <a:solidFill>
                <a:srgbClr val="00B050"/>
              </a:solidFill>
            </a:endParaRPr>
          </a:p>
          <a:p>
            <a:pPr marL="285750" indent="-285750">
              <a:buFontTx/>
              <a:buChar char="-"/>
            </a:pPr>
            <a:r>
              <a:rPr lang="en-US" sz="1200" b="1" dirty="0">
                <a:solidFill>
                  <a:srgbClr val="00B050"/>
                </a:solidFill>
              </a:rPr>
              <a:t>AIR CLEANING DEVICE WITH HYGIENE REACTOR</a:t>
            </a:r>
            <a:endParaRPr lang="tr-TR" sz="1100" b="1" dirty="0" smtClean="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7431" y="3611968"/>
            <a:ext cx="2809100" cy="2294096"/>
          </a:xfrm>
          <a:prstGeom prst="rect">
            <a:avLst/>
          </a:prstGeom>
        </p:spPr>
      </p:pic>
      <p:pic>
        <p:nvPicPr>
          <p:cNvPr id="12" name="Resi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6" y="3423212"/>
            <a:ext cx="5403839" cy="3039415"/>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97710" y="5805264"/>
            <a:ext cx="2708543" cy="1020353"/>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68705" y="6045082"/>
            <a:ext cx="875295" cy="792088"/>
          </a:xfrm>
          <a:prstGeom prst="rect">
            <a:avLst/>
          </a:prstGeom>
        </p:spPr>
      </p:pic>
    </p:spTree>
    <p:extLst>
      <p:ext uri="{BB962C8B-B14F-4D97-AF65-F5344CB8AC3E}">
        <p14:creationId xmlns:p14="http://schemas.microsoft.com/office/powerpoint/2010/main" val="281345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77349" y="78835"/>
            <a:ext cx="5112568"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436" y="2398611"/>
            <a:ext cx="2546974" cy="1762669"/>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676" y="2398611"/>
            <a:ext cx="2513475" cy="1801136"/>
          </a:xfrm>
          <a:prstGeom prst="rect">
            <a:avLst/>
          </a:prstGeom>
        </p:spPr>
      </p:pic>
      <p:pic>
        <p:nvPicPr>
          <p:cNvPr id="5" name="Resim 4"/>
          <p:cNvPicPr>
            <a:picLocks noChangeAspect="1"/>
          </p:cNvPicPr>
          <p:nvPr/>
        </p:nvPicPr>
        <p:blipFill rotWithShape="1">
          <a:blip r:embed="rId5" cstate="print">
            <a:extLst>
              <a:ext uri="{28A0092B-C50C-407E-A947-70E740481C1C}">
                <a14:useLocalDpi xmlns:a14="http://schemas.microsoft.com/office/drawing/2010/main" val="0"/>
              </a:ext>
            </a:extLst>
          </a:blip>
          <a:srcRect t="34250" b="35300"/>
          <a:stretch/>
        </p:blipFill>
        <p:spPr>
          <a:xfrm>
            <a:off x="624444" y="1096207"/>
            <a:ext cx="3863629" cy="1176459"/>
          </a:xfrm>
          <a:prstGeom prst="rect">
            <a:avLst/>
          </a:prstGeom>
        </p:spPr>
      </p:pic>
      <p:sp>
        <p:nvSpPr>
          <p:cNvPr id="8" name="Dikdörtgen 7"/>
          <p:cNvSpPr/>
          <p:nvPr/>
        </p:nvSpPr>
        <p:spPr>
          <a:xfrm>
            <a:off x="-620721" y="711766"/>
            <a:ext cx="6261756" cy="769441"/>
          </a:xfrm>
          <a:prstGeom prst="rect">
            <a:avLst/>
          </a:prstGeom>
        </p:spPr>
        <p:txBody>
          <a:bodyPr wrap="square">
            <a:spAutoFit/>
          </a:bodyPr>
          <a:lstStyle/>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SUDANESE GARRİ POWER PLANT</a:t>
            </a:r>
          </a:p>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 </a:t>
            </a:r>
          </a:p>
        </p:txBody>
      </p:sp>
      <p:sp>
        <p:nvSpPr>
          <p:cNvPr id="9" name="Dikdörtgen 8"/>
          <p:cNvSpPr/>
          <p:nvPr/>
        </p:nvSpPr>
        <p:spPr>
          <a:xfrm>
            <a:off x="5020314" y="945257"/>
            <a:ext cx="4506973" cy="1723549"/>
          </a:xfrm>
          <a:prstGeom prst="rect">
            <a:avLst/>
          </a:prstGeom>
        </p:spPr>
        <p:txBody>
          <a:bodyPr wrap="square">
            <a:spAutoFit/>
          </a:bodyPr>
          <a:lstStyle/>
          <a:p>
            <a:pPr marL="285750" indent="-285750">
              <a:buFontTx/>
              <a:buChar char="-"/>
            </a:pPr>
            <a:r>
              <a:rPr lang="tr-TR" sz="1200" b="1" dirty="0" smtClean="0">
                <a:solidFill>
                  <a:schemeClr val="accent5">
                    <a:lumMod val="75000"/>
                  </a:schemeClr>
                </a:solidFill>
              </a:rPr>
              <a:t>63.000 M3/H   </a:t>
            </a:r>
            <a:r>
              <a:rPr lang="tr-TR" sz="1200" b="1" dirty="0" smtClean="0">
                <a:solidFill>
                  <a:srgbClr val="00B050"/>
                </a:solidFill>
              </a:rPr>
              <a:t>TKS22-22  AHU + AUTOMATION PANEL</a:t>
            </a:r>
          </a:p>
          <a:p>
            <a:pPr marL="285750" indent="-285750">
              <a:buFontTx/>
              <a:buChar char="-"/>
            </a:pPr>
            <a:endParaRPr lang="tr-TR" sz="1200" b="1" dirty="0" smtClean="0">
              <a:solidFill>
                <a:srgbClr val="00B050"/>
              </a:solidFill>
            </a:endParaRPr>
          </a:p>
          <a:p>
            <a:pPr marL="285750" indent="-285750">
              <a:buFontTx/>
              <a:buChar char="-"/>
            </a:pPr>
            <a:r>
              <a:rPr lang="tr-TR" sz="1200" b="1" dirty="0">
                <a:solidFill>
                  <a:schemeClr val="accent5">
                    <a:lumMod val="75000"/>
                  </a:schemeClr>
                </a:solidFill>
              </a:rPr>
              <a:t>63.000 M3/H </a:t>
            </a:r>
            <a:r>
              <a:rPr lang="tr-TR" sz="1200" b="1" dirty="0" smtClean="0">
                <a:solidFill>
                  <a:schemeClr val="accent5">
                    <a:lumMod val="75000"/>
                  </a:schemeClr>
                </a:solidFill>
              </a:rPr>
              <a:t>  </a:t>
            </a:r>
            <a:r>
              <a:rPr lang="tr-TR" sz="1200" b="1" dirty="0" smtClean="0">
                <a:solidFill>
                  <a:srgbClr val="00B050"/>
                </a:solidFill>
              </a:rPr>
              <a:t>TKS22-22  AHU + AUTOMATION PANEL</a:t>
            </a:r>
          </a:p>
          <a:p>
            <a:pPr marL="285750" indent="-285750">
              <a:buFontTx/>
              <a:buChar char="-"/>
            </a:pPr>
            <a:endParaRPr lang="tr-TR" sz="1200" b="1" dirty="0">
              <a:solidFill>
                <a:srgbClr val="00B050"/>
              </a:solidFill>
            </a:endParaRPr>
          </a:p>
          <a:p>
            <a:pPr marL="285750" indent="-285750">
              <a:buFontTx/>
              <a:buChar char="-"/>
            </a:pPr>
            <a:r>
              <a:rPr lang="tr-TR" sz="1200" b="1" dirty="0">
                <a:solidFill>
                  <a:schemeClr val="accent5">
                    <a:lumMod val="75000"/>
                  </a:schemeClr>
                </a:solidFill>
              </a:rPr>
              <a:t>63.000 M3/H  </a:t>
            </a:r>
            <a:r>
              <a:rPr lang="tr-TR" sz="1200" b="1" dirty="0" smtClean="0">
                <a:solidFill>
                  <a:schemeClr val="accent5">
                    <a:lumMod val="75000"/>
                  </a:schemeClr>
                </a:solidFill>
              </a:rPr>
              <a:t> </a:t>
            </a:r>
            <a:r>
              <a:rPr lang="tr-TR" sz="1200" b="1" dirty="0" smtClean="0">
                <a:solidFill>
                  <a:srgbClr val="00B050"/>
                </a:solidFill>
              </a:rPr>
              <a:t>TKS22-22  AHU + AUTOMATION PANEL</a:t>
            </a:r>
          </a:p>
          <a:p>
            <a:pPr marL="285750" indent="-285750">
              <a:buFontTx/>
              <a:buChar char="-"/>
            </a:pPr>
            <a:endParaRPr lang="tr-TR" sz="1200" b="1" dirty="0">
              <a:solidFill>
                <a:srgbClr val="00B050"/>
              </a:solidFill>
            </a:endParaRPr>
          </a:p>
          <a:p>
            <a:pPr marL="285750" indent="-285750">
              <a:buFontTx/>
              <a:buChar char="-"/>
            </a:pPr>
            <a:r>
              <a:rPr lang="tr-TR" sz="1200" b="1" dirty="0">
                <a:solidFill>
                  <a:schemeClr val="accent5">
                    <a:lumMod val="75000"/>
                  </a:schemeClr>
                </a:solidFill>
              </a:rPr>
              <a:t>63.000 M3/H </a:t>
            </a:r>
            <a:r>
              <a:rPr lang="tr-TR" sz="1200" b="1" dirty="0" smtClean="0">
                <a:solidFill>
                  <a:schemeClr val="accent5">
                    <a:lumMod val="75000"/>
                  </a:schemeClr>
                </a:solidFill>
              </a:rPr>
              <a:t>  </a:t>
            </a:r>
            <a:r>
              <a:rPr lang="tr-TR" sz="1200" b="1" dirty="0" smtClean="0">
                <a:solidFill>
                  <a:srgbClr val="00B050"/>
                </a:solidFill>
              </a:rPr>
              <a:t>TKS22-22  AHU + AUTOMATION PANEL</a:t>
            </a:r>
            <a:endParaRPr lang="tr-TR" sz="12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677" y="2413635"/>
            <a:ext cx="2737263" cy="1786111"/>
          </a:xfrm>
          <a:prstGeom prst="rect">
            <a:avLst/>
          </a:prstGeom>
        </p:spPr>
      </p:pic>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8247" y="3167323"/>
            <a:ext cx="6367505" cy="3581433"/>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spTree>
    <p:extLst>
      <p:ext uri="{BB962C8B-B14F-4D97-AF65-F5344CB8AC3E}">
        <p14:creationId xmlns:p14="http://schemas.microsoft.com/office/powerpoint/2010/main" val="142923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2536" y="0"/>
            <a:ext cx="5040560"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3" name="Dikdörtgen 2"/>
          <p:cNvSpPr/>
          <p:nvPr/>
        </p:nvSpPr>
        <p:spPr>
          <a:xfrm>
            <a:off x="-1190773" y="531913"/>
            <a:ext cx="6917033" cy="461665"/>
          </a:xfrm>
          <a:prstGeom prst="rect">
            <a:avLst/>
          </a:prstGeom>
        </p:spPr>
        <p:txBody>
          <a:bodyPr wrap="square">
            <a:spAutoFit/>
          </a:bodyPr>
          <a:lstStyle/>
          <a:p>
            <a:pPr algn="ctr"/>
            <a:r>
              <a:rPr lang="tr-TR" sz="2400" b="1" dirty="0" smtClean="0">
                <a:ln w="13462">
                  <a:solidFill>
                    <a:schemeClr val="bg1"/>
                  </a:solidFill>
                  <a:prstDash val="solid"/>
                </a:ln>
                <a:solidFill>
                  <a:schemeClr val="accent1"/>
                </a:solidFill>
                <a:effectLst>
                  <a:outerShdw dist="38100" dir="2700000" algn="bl" rotWithShape="0">
                    <a:schemeClr val="accent5"/>
                  </a:outerShdw>
                </a:effectLst>
              </a:rPr>
              <a:t>YARN ANATOLİA FACTROY</a:t>
            </a:r>
            <a:endParaRPr lang="tr-TR" sz="24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0232" y="1970204"/>
            <a:ext cx="2626509" cy="1928242"/>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875" y="941705"/>
            <a:ext cx="2209264" cy="1064130"/>
          </a:xfrm>
          <a:prstGeom prst="rect">
            <a:avLst/>
          </a:prstGeom>
        </p:spPr>
      </p:pic>
      <p:sp>
        <p:nvSpPr>
          <p:cNvPr id="11" name="Dikdörtgen 10"/>
          <p:cNvSpPr/>
          <p:nvPr/>
        </p:nvSpPr>
        <p:spPr>
          <a:xfrm>
            <a:off x="5239578" y="956275"/>
            <a:ext cx="3904422" cy="861774"/>
          </a:xfrm>
          <a:prstGeom prst="rect">
            <a:avLst/>
          </a:prstGeom>
        </p:spPr>
        <p:txBody>
          <a:bodyPr wrap="square">
            <a:spAutoFit/>
          </a:bodyPr>
          <a:lstStyle/>
          <a:p>
            <a:pPr marL="285750" indent="-285750">
              <a:buFontTx/>
              <a:buChar char="-"/>
            </a:pPr>
            <a:r>
              <a:rPr lang="tr-TR" sz="1400" b="1" dirty="0" smtClean="0">
                <a:solidFill>
                  <a:schemeClr val="accent5">
                    <a:lumMod val="75000"/>
                  </a:schemeClr>
                </a:solidFill>
              </a:rPr>
              <a:t>150.000 </a:t>
            </a:r>
            <a:r>
              <a:rPr lang="tr-TR" sz="1400" b="1" dirty="0">
                <a:solidFill>
                  <a:schemeClr val="accent5">
                    <a:lumMod val="75000"/>
                  </a:schemeClr>
                </a:solidFill>
              </a:rPr>
              <a:t>M3/H  </a:t>
            </a:r>
            <a:r>
              <a:rPr lang="tr-TR" sz="1400" b="1" dirty="0" smtClean="0">
                <a:solidFill>
                  <a:srgbClr val="00B050"/>
                </a:solidFill>
              </a:rPr>
              <a:t>TKS22-22  MIXED AHU</a:t>
            </a:r>
            <a:endParaRPr lang="tr-TR" sz="1400" b="1" dirty="0">
              <a:solidFill>
                <a:srgbClr val="00B050"/>
              </a:solidFill>
            </a:endParaRPr>
          </a:p>
          <a:p>
            <a:pPr marL="285750" indent="-285750">
              <a:buFontTx/>
              <a:buChar char="-"/>
            </a:pPr>
            <a:r>
              <a:rPr lang="tr-TR" sz="1400" b="1" dirty="0" smtClean="0">
                <a:solidFill>
                  <a:srgbClr val="00B050"/>
                </a:solidFill>
              </a:rPr>
              <a:t>AUTOMATION PANEL</a:t>
            </a:r>
          </a:p>
          <a:p>
            <a:pPr marL="285750" indent="-285750">
              <a:buFontTx/>
              <a:buChar char="-"/>
            </a:pPr>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9" name="Resim 8"/>
          <p:cNvPicPr>
            <a:picLocks noChangeAspect="1"/>
          </p:cNvPicPr>
          <p:nvPr/>
        </p:nvPicPr>
        <p:blipFill rotWithShape="1">
          <a:blip r:embed="rId5" cstate="print">
            <a:extLst>
              <a:ext uri="{28A0092B-C50C-407E-A947-70E740481C1C}">
                <a14:useLocalDpi xmlns:a14="http://schemas.microsoft.com/office/drawing/2010/main" val="0"/>
              </a:ext>
            </a:extLst>
          </a:blip>
          <a:srcRect l="-14574" t="650" r="18113" b="9050"/>
          <a:stretch/>
        </p:blipFill>
        <p:spPr>
          <a:xfrm>
            <a:off x="-252536" y="1978198"/>
            <a:ext cx="3082299" cy="1920248"/>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0592" y="1947099"/>
            <a:ext cx="2626745" cy="1900714"/>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4539" y="4043031"/>
            <a:ext cx="1708800" cy="1583854"/>
          </a:xfrm>
          <a:prstGeom prst="rect">
            <a:avLst/>
          </a:prstGeom>
        </p:spPr>
      </p:pic>
      <p:pic>
        <p:nvPicPr>
          <p:cNvPr id="15" name="Resim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2673" y="3979283"/>
            <a:ext cx="1801185" cy="1609556"/>
          </a:xfrm>
          <a:prstGeom prst="rect">
            <a:avLst/>
          </a:prstGeom>
        </p:spPr>
      </p:pic>
      <p:pic>
        <p:nvPicPr>
          <p:cNvPr id="22" name="Resim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6514" y="3965693"/>
            <a:ext cx="1379361" cy="1656618"/>
          </a:xfrm>
          <a:prstGeom prst="rect">
            <a:avLst/>
          </a:prstGeom>
        </p:spPr>
      </p:pic>
      <p:pic>
        <p:nvPicPr>
          <p:cNvPr id="23" name="Resim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7449" y="4581554"/>
            <a:ext cx="1848669" cy="1588370"/>
          </a:xfrm>
          <a:prstGeom prst="rect">
            <a:avLst/>
          </a:prstGeom>
        </p:spPr>
      </p:pic>
      <p:pic>
        <p:nvPicPr>
          <p:cNvPr id="17" name="Resim 16"/>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56467" y="5846972"/>
            <a:ext cx="2541662" cy="957486"/>
          </a:xfrm>
          <a:prstGeom prst="rect">
            <a:avLst/>
          </a:prstGeom>
        </p:spPr>
      </p:pic>
      <p:pic>
        <p:nvPicPr>
          <p:cNvPr id="19" name="Resim 18"/>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pic>
        <p:nvPicPr>
          <p:cNvPr id="20" name="Resim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1394" y="4519276"/>
            <a:ext cx="1488930" cy="1565062"/>
          </a:xfrm>
          <a:prstGeom prst="rect">
            <a:avLst/>
          </a:prstGeom>
        </p:spPr>
      </p:pic>
      <p:pic>
        <p:nvPicPr>
          <p:cNvPr id="24" name="Resim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6362" y="4433852"/>
            <a:ext cx="1509166" cy="1699143"/>
          </a:xfrm>
          <a:prstGeom prst="rect">
            <a:avLst/>
          </a:prstGeom>
        </p:spPr>
      </p:pic>
    </p:spTree>
    <p:extLst>
      <p:ext uri="{BB962C8B-B14F-4D97-AF65-F5344CB8AC3E}">
        <p14:creationId xmlns:p14="http://schemas.microsoft.com/office/powerpoint/2010/main" val="2439464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6692" y="444494"/>
            <a:ext cx="5425413"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585801" y="970850"/>
            <a:ext cx="6261756" cy="430887"/>
          </a:xfrm>
          <a:prstGeom prst="rect">
            <a:avLst/>
          </a:prstGeom>
        </p:spPr>
        <p:txBody>
          <a:bodyPr wrap="square">
            <a:spAutoFit/>
          </a:bodyPr>
          <a:lstStyle/>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VOYAGE HOTEL </a:t>
            </a:r>
          </a:p>
        </p:txBody>
      </p:sp>
      <p:sp>
        <p:nvSpPr>
          <p:cNvPr id="9" name="Dikdörtgen 8"/>
          <p:cNvSpPr/>
          <p:nvPr/>
        </p:nvSpPr>
        <p:spPr>
          <a:xfrm>
            <a:off x="5168720" y="188640"/>
            <a:ext cx="4383043" cy="7371249"/>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26.400 M3/H   </a:t>
            </a:r>
            <a:r>
              <a:rPr lang="tr-TR" sz="1100" b="1" dirty="0" smtClean="0">
                <a:solidFill>
                  <a:srgbClr val="00B050"/>
                </a:solidFill>
              </a:rPr>
              <a:t>TKS22-19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25.500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TKS22-19  AHU + 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a:solidFill>
                  <a:schemeClr val="accent5">
                    <a:lumMod val="75000"/>
                  </a:schemeClr>
                </a:solidFill>
              </a:rPr>
              <a:t>18.000 M3/H   </a:t>
            </a:r>
            <a:r>
              <a:rPr lang="tr-TR" sz="1100" b="1" dirty="0" smtClean="0">
                <a:solidFill>
                  <a:srgbClr val="00B050"/>
                </a:solidFill>
              </a:rPr>
              <a:t>TKS17-16  AHU MIXED AIR+</a:t>
            </a:r>
            <a:endParaRPr lang="tr-TR" sz="1100" b="1" dirty="0">
              <a:solidFill>
                <a:srgbClr val="00B050"/>
              </a:solidFill>
            </a:endParaRPr>
          </a:p>
          <a:p>
            <a:pPr marL="285750" indent="-285750">
              <a:buFontTx/>
              <a:buChar char="-"/>
            </a:pP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a:solidFill>
                  <a:schemeClr val="accent5">
                    <a:lumMod val="75000"/>
                  </a:schemeClr>
                </a:solidFill>
              </a:rPr>
              <a:t>18.000 M3/H   </a:t>
            </a:r>
            <a:r>
              <a:rPr lang="tr-TR" sz="1100" b="1" dirty="0" smtClean="0">
                <a:solidFill>
                  <a:srgbClr val="00B050"/>
                </a:solidFill>
              </a:rPr>
              <a:t>TKS17-16  AHU MIXED AIR+</a:t>
            </a:r>
            <a:endParaRPr lang="tr-TR" sz="1100" b="1" dirty="0">
              <a:solidFill>
                <a:srgbClr val="00B050"/>
              </a:solidFill>
            </a:endParaRPr>
          </a:p>
          <a:p>
            <a:pPr marL="285750" indent="-285750">
              <a:buFontTx/>
              <a:buChar char="-"/>
            </a:pP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a:solidFill>
                  <a:schemeClr val="accent5">
                    <a:lumMod val="75000"/>
                  </a:schemeClr>
                </a:solidFill>
              </a:rPr>
              <a:t>18.000 M3/H   </a:t>
            </a:r>
            <a:r>
              <a:rPr lang="tr-TR" sz="1100" b="1" dirty="0" smtClean="0">
                <a:solidFill>
                  <a:srgbClr val="00B050"/>
                </a:solidFill>
              </a:rPr>
              <a:t>TKS17-16  AHU MIXED AIR+</a:t>
            </a:r>
          </a:p>
          <a:p>
            <a:pPr marL="285750" indent="-285750">
              <a:buFontTx/>
              <a:buChar char="-"/>
            </a:pPr>
            <a:r>
              <a:rPr lang="tr-TR" sz="1100" b="1" dirty="0" smtClean="0">
                <a:solidFill>
                  <a:srgbClr val="00B050"/>
                </a:solidFill>
              </a:rPr>
              <a:t> 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12.500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TKS16-13  AHU + AUTOMATION PANEL</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11.500 </a:t>
            </a:r>
            <a:r>
              <a:rPr lang="tr-TR" sz="1100" b="1" dirty="0">
                <a:solidFill>
                  <a:schemeClr val="accent5">
                    <a:lumMod val="75000"/>
                  </a:schemeClr>
                </a:solidFill>
              </a:rPr>
              <a:t>M3/H   </a:t>
            </a:r>
            <a:r>
              <a:rPr lang="tr-TR" sz="1100" b="1" dirty="0" smtClean="0">
                <a:solidFill>
                  <a:srgbClr val="00B050"/>
                </a:solidFill>
              </a:rPr>
              <a:t>TKS16-13  AHU </a:t>
            </a:r>
            <a:r>
              <a:rPr lang="tr-TR" sz="1100" b="1" dirty="0">
                <a:solidFill>
                  <a:srgbClr val="00B050"/>
                </a:solidFill>
              </a:rPr>
              <a:t>+ </a:t>
            </a:r>
            <a:r>
              <a:rPr lang="tr-TR" sz="1100" b="1" dirty="0" smtClean="0">
                <a:solidFill>
                  <a:srgbClr val="00B050"/>
                </a:solidFill>
              </a:rPr>
              <a:t>AUTOMATION PANEL</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10.000 </a:t>
            </a:r>
            <a:r>
              <a:rPr lang="tr-TR" sz="1100" b="1" dirty="0">
                <a:solidFill>
                  <a:schemeClr val="accent5">
                    <a:lumMod val="75000"/>
                  </a:schemeClr>
                </a:solidFill>
              </a:rPr>
              <a:t>M3/H   </a:t>
            </a:r>
            <a:r>
              <a:rPr lang="tr-TR" sz="1100" b="1" dirty="0" smtClean="0">
                <a:solidFill>
                  <a:srgbClr val="00B050"/>
                </a:solidFill>
              </a:rPr>
              <a:t>TKS13-13  AHU </a:t>
            </a:r>
            <a:r>
              <a:rPr lang="tr-TR" sz="1100" b="1" dirty="0">
                <a:solidFill>
                  <a:srgbClr val="00B050"/>
                </a:solidFill>
              </a:rPr>
              <a:t>+ </a:t>
            </a:r>
            <a:r>
              <a:rPr lang="tr-TR" sz="1100" b="1" dirty="0" smtClean="0">
                <a:solidFill>
                  <a:srgbClr val="00B050"/>
                </a:solidFill>
              </a:rPr>
              <a:t>AUTOMATION PANEL</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8.750 </a:t>
            </a:r>
            <a:r>
              <a:rPr lang="tr-TR" sz="1100" b="1" dirty="0">
                <a:solidFill>
                  <a:schemeClr val="accent5">
                    <a:lumMod val="75000"/>
                  </a:schemeClr>
                </a:solidFill>
              </a:rPr>
              <a:t>M3/H   </a:t>
            </a:r>
            <a:r>
              <a:rPr lang="tr-TR" sz="1100" b="1" dirty="0" smtClean="0">
                <a:solidFill>
                  <a:srgbClr val="00B050"/>
                </a:solidFill>
              </a:rPr>
              <a:t>TKS13-13  AHU </a:t>
            </a:r>
            <a:r>
              <a:rPr lang="tr-TR" sz="1100" b="1" dirty="0">
                <a:solidFill>
                  <a:srgbClr val="00B050"/>
                </a:solidFill>
              </a:rPr>
              <a:t>+ </a:t>
            </a:r>
            <a:r>
              <a:rPr lang="tr-TR" sz="1100" b="1" dirty="0" smtClean="0">
                <a:solidFill>
                  <a:srgbClr val="00B050"/>
                </a:solidFill>
              </a:rPr>
              <a:t>AUTOMATION PANEL</a:t>
            </a:r>
            <a:endParaRPr lang="ru-RU" sz="1100" b="1" dirty="0" smtClean="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6.250 </a:t>
            </a:r>
            <a:r>
              <a:rPr lang="tr-TR" sz="1100" b="1" dirty="0">
                <a:solidFill>
                  <a:schemeClr val="accent5">
                    <a:lumMod val="75000"/>
                  </a:schemeClr>
                </a:solidFill>
              </a:rPr>
              <a:t>M3/H   </a:t>
            </a:r>
            <a:r>
              <a:rPr lang="tr-TR" sz="1100" b="1" dirty="0" smtClean="0">
                <a:solidFill>
                  <a:srgbClr val="00B050"/>
                </a:solidFill>
              </a:rPr>
              <a:t>TKS13-9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4.500 </a:t>
            </a:r>
            <a:r>
              <a:rPr lang="tr-TR" sz="1100" b="1" dirty="0">
                <a:solidFill>
                  <a:schemeClr val="accent5">
                    <a:lumMod val="75000"/>
                  </a:schemeClr>
                </a:solidFill>
              </a:rPr>
              <a:t>M3/H   </a:t>
            </a:r>
            <a:r>
              <a:rPr lang="tr-TR" sz="1100" b="1" dirty="0" smtClean="0">
                <a:solidFill>
                  <a:srgbClr val="00B050"/>
                </a:solidFill>
              </a:rPr>
              <a:t>TKS10-9  AHU </a:t>
            </a:r>
            <a:r>
              <a:rPr lang="tr-TR" sz="1100" b="1" dirty="0">
                <a:solidFill>
                  <a:srgbClr val="00B050"/>
                </a:solidFill>
              </a:rPr>
              <a:t>+ </a:t>
            </a:r>
            <a:r>
              <a:rPr lang="tr-TR" sz="1100" b="1" dirty="0" smtClean="0">
                <a:solidFill>
                  <a:srgbClr val="00B050"/>
                </a:solidFill>
              </a:rPr>
              <a:t>AUTOMATION PANEL</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3.000 </a:t>
            </a:r>
            <a:r>
              <a:rPr lang="tr-TR" sz="1100" b="1" dirty="0">
                <a:solidFill>
                  <a:schemeClr val="accent5">
                    <a:lumMod val="75000"/>
                  </a:schemeClr>
                </a:solidFill>
              </a:rPr>
              <a:t>M3/H   </a:t>
            </a:r>
            <a:r>
              <a:rPr lang="tr-TR" sz="1100" b="1" dirty="0" smtClean="0">
                <a:solidFill>
                  <a:srgbClr val="00B050"/>
                </a:solidFill>
              </a:rPr>
              <a:t>THRV-30 HEAT RECOVERY UNIT </a:t>
            </a:r>
          </a:p>
          <a:p>
            <a:pPr marL="285750" indent="-285750">
              <a:buFontTx/>
              <a:buChar char="-"/>
            </a:pPr>
            <a:endParaRPr lang="tr-TR" sz="1100" b="1" dirty="0">
              <a:solidFill>
                <a:srgbClr val="00B050"/>
              </a:solidFill>
            </a:endParaRPr>
          </a:p>
          <a:p>
            <a:pPr marL="285750" indent="-285750">
              <a:buFontTx/>
              <a:buChar char="-"/>
            </a:pPr>
            <a:r>
              <a:rPr lang="tr-TR" sz="1100" b="1" dirty="0">
                <a:solidFill>
                  <a:schemeClr val="accent5">
                    <a:lumMod val="75000"/>
                  </a:schemeClr>
                </a:solidFill>
              </a:rPr>
              <a:t>3.000 M3/H   </a:t>
            </a:r>
            <a:r>
              <a:rPr lang="tr-TR" sz="1100" b="1" dirty="0">
                <a:solidFill>
                  <a:srgbClr val="00B050"/>
                </a:solidFill>
              </a:rPr>
              <a:t>THRV-30 </a:t>
            </a:r>
            <a:r>
              <a:rPr lang="tr-TR" sz="1100" b="1" dirty="0" smtClean="0">
                <a:solidFill>
                  <a:srgbClr val="00B050"/>
                </a:solidFill>
              </a:rPr>
              <a:t>HEAT RECOVERY UNIT </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1.500 </a:t>
            </a:r>
            <a:r>
              <a:rPr lang="tr-TR" sz="1100" b="1" dirty="0">
                <a:solidFill>
                  <a:schemeClr val="accent5">
                    <a:lumMod val="75000"/>
                  </a:schemeClr>
                </a:solidFill>
              </a:rPr>
              <a:t>M3/H   </a:t>
            </a:r>
            <a:r>
              <a:rPr lang="tr-TR" sz="1100" b="1" dirty="0" smtClean="0">
                <a:solidFill>
                  <a:srgbClr val="00B050"/>
                </a:solidFill>
              </a:rPr>
              <a:t>THRV-15 HEAT RECOVERY UNIT </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1.500 </a:t>
            </a:r>
            <a:r>
              <a:rPr lang="tr-TR" sz="1100" b="1" dirty="0">
                <a:solidFill>
                  <a:schemeClr val="accent5">
                    <a:lumMod val="75000"/>
                  </a:schemeClr>
                </a:solidFill>
              </a:rPr>
              <a:t>M3/H   </a:t>
            </a:r>
            <a:r>
              <a:rPr lang="tr-TR" sz="1100" b="1" dirty="0" smtClean="0">
                <a:solidFill>
                  <a:srgbClr val="00B050"/>
                </a:solidFill>
              </a:rPr>
              <a:t>THRV-15 HEAT RECOVERY UNIT </a:t>
            </a:r>
          </a:p>
          <a:p>
            <a:pPr marL="285750" indent="-285750">
              <a:buFontTx/>
              <a:buChar char="-"/>
            </a:pPr>
            <a:endParaRPr lang="tr-TR" sz="1100" b="1" dirty="0">
              <a:solidFill>
                <a:srgbClr val="00B050"/>
              </a:solidFill>
            </a:endParaRPr>
          </a:p>
          <a:p>
            <a:pPr marL="285750" indent="-285750">
              <a:buFontTx/>
              <a:buChar char="-"/>
            </a:pPr>
            <a:r>
              <a:rPr lang="tr-TR" sz="1100" b="1" dirty="0">
                <a:solidFill>
                  <a:schemeClr val="accent5">
                    <a:lumMod val="75000"/>
                  </a:schemeClr>
                </a:solidFill>
              </a:rPr>
              <a:t>1.500 M3/H   </a:t>
            </a:r>
            <a:r>
              <a:rPr lang="tr-TR" sz="1100" b="1" dirty="0">
                <a:solidFill>
                  <a:srgbClr val="00B050"/>
                </a:solidFill>
              </a:rPr>
              <a:t>THRV-15 </a:t>
            </a:r>
            <a:r>
              <a:rPr lang="tr-TR" sz="1100" b="1" dirty="0" smtClean="0">
                <a:solidFill>
                  <a:srgbClr val="00B050"/>
                </a:solidFill>
              </a:rPr>
              <a:t>HEAT RECOVERY UNIT </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44" y="3223038"/>
            <a:ext cx="6020936" cy="3581433"/>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15" name="image5.jpeg"/>
          <p:cNvPicPr/>
          <p:nvPr/>
        </p:nvPicPr>
        <p:blipFill>
          <a:blip r:embed="rId4" cstate="print"/>
          <a:stretch>
            <a:fillRect/>
          </a:stretch>
        </p:blipFill>
        <p:spPr>
          <a:xfrm>
            <a:off x="1307355" y="1401738"/>
            <a:ext cx="2400549" cy="988608"/>
          </a:xfrm>
          <a:prstGeom prst="rect">
            <a:avLst/>
          </a:prstGeom>
        </p:spPr>
      </p:pic>
      <p:pic>
        <p:nvPicPr>
          <p:cNvPr id="16" name="image4.jpeg"/>
          <p:cNvPicPr/>
          <p:nvPr/>
        </p:nvPicPr>
        <p:blipFill>
          <a:blip r:embed="rId5" cstate="print"/>
          <a:stretch>
            <a:fillRect/>
          </a:stretch>
        </p:blipFill>
        <p:spPr>
          <a:xfrm>
            <a:off x="295829" y="2446265"/>
            <a:ext cx="2856668" cy="1774823"/>
          </a:xfrm>
          <a:prstGeom prst="rect">
            <a:avLst/>
          </a:prstGeom>
        </p:spPr>
      </p:pic>
      <p:pic>
        <p:nvPicPr>
          <p:cNvPr id="17" name="Resim 16"/>
          <p:cNvPicPr>
            <a:picLocks noChangeAspect="1"/>
          </p:cNvPicPr>
          <p:nvPr/>
        </p:nvPicPr>
        <p:blipFill rotWithShape="1">
          <a:blip r:embed="rId6">
            <a:extLst>
              <a:ext uri="{28A0092B-C50C-407E-A947-70E740481C1C}">
                <a14:useLocalDpi xmlns:a14="http://schemas.microsoft.com/office/drawing/2010/main" val="0"/>
              </a:ext>
            </a:extLst>
          </a:blip>
          <a:srcRect l="7347" t="24934" r="9642" b="21249"/>
          <a:stretch/>
        </p:blipFill>
        <p:spPr>
          <a:xfrm>
            <a:off x="3205147" y="2852936"/>
            <a:ext cx="2016224" cy="1152128"/>
          </a:xfrm>
          <a:prstGeom prst="rect">
            <a:avLst/>
          </a:prstGeom>
        </p:spPr>
      </p:pic>
    </p:spTree>
    <p:extLst>
      <p:ext uri="{BB962C8B-B14F-4D97-AF65-F5344CB8AC3E}">
        <p14:creationId xmlns:p14="http://schemas.microsoft.com/office/powerpoint/2010/main" val="2349195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41"/>
            <a:ext cx="9144000" cy="6858000"/>
          </a:xfrm>
          <a:prstGeom prst="rect">
            <a:avLst/>
          </a:prstGeom>
        </p:spPr>
      </p:pic>
      <p:sp>
        <p:nvSpPr>
          <p:cNvPr id="10" name="Dikdörtgen 9"/>
          <p:cNvSpPr/>
          <p:nvPr/>
        </p:nvSpPr>
        <p:spPr>
          <a:xfrm>
            <a:off x="-256692" y="444494"/>
            <a:ext cx="5425413"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585801" y="970850"/>
            <a:ext cx="6261756" cy="769441"/>
          </a:xfrm>
          <a:prstGeom prst="rect">
            <a:avLst/>
          </a:prstGeom>
        </p:spPr>
        <p:txBody>
          <a:bodyPr wrap="square">
            <a:spAutoFit/>
          </a:bodyPr>
          <a:lstStyle/>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HILTON </a:t>
            </a: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OTEL </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PROJECTS</a:t>
            </a:r>
            <a:endPar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endPar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4912029" y="798696"/>
            <a:ext cx="4506973" cy="2123658"/>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11.000 </a:t>
            </a:r>
            <a:r>
              <a:rPr lang="tr-TR" sz="1100" b="1" dirty="0">
                <a:solidFill>
                  <a:schemeClr val="accent5">
                    <a:lumMod val="75000"/>
                  </a:schemeClr>
                </a:solidFill>
              </a:rPr>
              <a:t>M3/H   </a:t>
            </a:r>
            <a:r>
              <a:rPr lang="tr-TR" sz="1100" b="1" dirty="0" smtClean="0">
                <a:solidFill>
                  <a:srgbClr val="00B050"/>
                </a:solidFill>
              </a:rPr>
              <a:t>TKS14-10  AHU + AUTOMATION PANEL</a:t>
            </a:r>
            <a:endParaRPr lang="tr-TR" sz="1100" b="1" dirty="0">
              <a:solidFill>
                <a:srgbClr val="00B050"/>
              </a:solidFill>
            </a:endParaRPr>
          </a:p>
          <a:p>
            <a:pPr marL="285750" indent="-285750">
              <a:buFontTx/>
              <a:buChar char="-"/>
            </a:pPr>
            <a:r>
              <a:rPr lang="tr-TR" sz="1100" b="1" dirty="0" smtClean="0">
                <a:solidFill>
                  <a:srgbClr val="00B050"/>
                </a:solidFill>
              </a:rPr>
              <a:t>3 </a:t>
            </a:r>
            <a:r>
              <a:rPr lang="tr-TR" sz="1100" b="1" dirty="0">
                <a:solidFill>
                  <a:srgbClr val="00B050"/>
                </a:solidFill>
              </a:rPr>
              <a:t>KW </a:t>
            </a:r>
            <a:r>
              <a:rPr lang="tr-TR" sz="1100" b="1" dirty="0" smtClean="0">
                <a:solidFill>
                  <a:srgbClr val="00B050"/>
                </a:solidFill>
              </a:rPr>
              <a:t>FREQUENCE INVERTOR</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11.000 </a:t>
            </a:r>
            <a:r>
              <a:rPr lang="tr-TR" sz="1100" b="1" dirty="0">
                <a:solidFill>
                  <a:schemeClr val="accent5">
                    <a:lumMod val="75000"/>
                  </a:schemeClr>
                </a:solidFill>
              </a:rPr>
              <a:t>M3/H   </a:t>
            </a:r>
            <a:r>
              <a:rPr lang="tr-TR" sz="1100" b="1" dirty="0" smtClean="0">
                <a:solidFill>
                  <a:srgbClr val="00B050"/>
                </a:solidFill>
              </a:rPr>
              <a:t>TKS14-10  AHU + AUTOMATION PANEL</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14.500 </a:t>
            </a:r>
            <a:r>
              <a:rPr lang="tr-TR" sz="1100" b="1" dirty="0">
                <a:solidFill>
                  <a:schemeClr val="accent5">
                    <a:lumMod val="75000"/>
                  </a:schemeClr>
                </a:solidFill>
              </a:rPr>
              <a:t>M3/H   </a:t>
            </a:r>
            <a:r>
              <a:rPr lang="ru-RU" sz="1100" b="1" dirty="0">
                <a:solidFill>
                  <a:srgbClr val="00B050"/>
                </a:solidFill>
              </a:rPr>
              <a:t>ТКС </a:t>
            </a:r>
            <a:r>
              <a:rPr lang="tr-TR" sz="1100" b="1" dirty="0" smtClean="0">
                <a:solidFill>
                  <a:srgbClr val="00B050"/>
                </a:solidFill>
              </a:rPr>
              <a:t>13</a:t>
            </a:r>
            <a:r>
              <a:rPr lang="ru-RU" sz="1100" b="1" dirty="0" smtClean="0">
                <a:solidFill>
                  <a:srgbClr val="00B050"/>
                </a:solidFill>
              </a:rPr>
              <a:t>-</a:t>
            </a:r>
            <a:r>
              <a:rPr lang="tr-TR" sz="1100" b="1" dirty="0" smtClean="0">
                <a:solidFill>
                  <a:srgbClr val="00B050"/>
                </a:solidFill>
              </a:rPr>
              <a:t>13</a:t>
            </a:r>
            <a:r>
              <a:rPr lang="ru-RU" sz="1100" b="1" dirty="0" smtClean="0">
                <a:solidFill>
                  <a:srgbClr val="00B050"/>
                </a:solidFill>
              </a:rPr>
              <a:t> </a:t>
            </a:r>
            <a:r>
              <a:rPr lang="tr-TR" sz="1100" b="1" dirty="0" smtClean="0">
                <a:solidFill>
                  <a:srgbClr val="00B050"/>
                </a:solidFill>
              </a:rPr>
              <a:t>BOX FAN</a:t>
            </a:r>
            <a:endParaRPr lang="tr-TR" sz="1100" b="1" dirty="0">
              <a:solidFill>
                <a:srgbClr val="00B050"/>
              </a:solidFill>
            </a:endParaRPr>
          </a:p>
          <a:p>
            <a:pPr marL="285750" indent="-285750">
              <a:buFontTx/>
              <a:buChar char="-"/>
            </a:pPr>
            <a:r>
              <a:rPr lang="tr-TR" sz="1100" b="1" dirty="0" smtClean="0">
                <a:solidFill>
                  <a:srgbClr val="00B050"/>
                </a:solidFill>
              </a:rPr>
              <a:t>5,5 </a:t>
            </a:r>
            <a:r>
              <a:rPr lang="tr-TR" sz="1100" b="1" dirty="0">
                <a:solidFill>
                  <a:srgbClr val="00B050"/>
                </a:solidFill>
              </a:rPr>
              <a:t>KW </a:t>
            </a:r>
            <a:r>
              <a:rPr lang="tr-TR" sz="1100" b="1" dirty="0" smtClean="0">
                <a:solidFill>
                  <a:srgbClr val="00B050"/>
                </a:solidFill>
              </a:rPr>
              <a:t>FREQUENCE INVERTOR</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5.000 </a:t>
            </a:r>
            <a:r>
              <a:rPr lang="tr-TR" sz="1100" b="1" dirty="0">
                <a:solidFill>
                  <a:schemeClr val="accent5">
                    <a:lumMod val="75000"/>
                  </a:schemeClr>
                </a:solidFill>
              </a:rPr>
              <a:t>M3/H </a:t>
            </a:r>
            <a:r>
              <a:rPr lang="tr-TR" sz="1100" b="1" dirty="0" smtClean="0">
                <a:solidFill>
                  <a:schemeClr val="accent5">
                    <a:lumMod val="75000"/>
                  </a:schemeClr>
                </a:solidFill>
              </a:rPr>
              <a:t>  </a:t>
            </a:r>
            <a:r>
              <a:rPr lang="ru-RU" sz="1100" b="1" dirty="0" smtClean="0">
                <a:solidFill>
                  <a:srgbClr val="00B050"/>
                </a:solidFill>
              </a:rPr>
              <a:t>ТКС </a:t>
            </a:r>
            <a:r>
              <a:rPr lang="tr-TR" sz="1100" b="1" dirty="0" smtClean="0">
                <a:solidFill>
                  <a:srgbClr val="00B050"/>
                </a:solidFill>
              </a:rPr>
              <a:t>9</a:t>
            </a:r>
            <a:r>
              <a:rPr lang="ru-RU" sz="1100" b="1" dirty="0" smtClean="0">
                <a:solidFill>
                  <a:srgbClr val="00B050"/>
                </a:solidFill>
              </a:rPr>
              <a:t>-7 </a:t>
            </a:r>
            <a:r>
              <a:rPr lang="tr-TR" sz="1100" b="1" dirty="0" smtClean="0">
                <a:solidFill>
                  <a:srgbClr val="00B050"/>
                </a:solidFill>
              </a:rPr>
              <a:t>BOX FAN</a:t>
            </a: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11" y="3262888"/>
            <a:ext cx="6367505" cy="3581433"/>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12" name="Resim 11"/>
          <p:cNvPicPr>
            <a:picLocks noChangeAspect="1"/>
          </p:cNvPicPr>
          <p:nvPr/>
        </p:nvPicPr>
        <p:blipFill rotWithShape="1">
          <a:blip r:embed="rId4" cstate="print">
            <a:extLst>
              <a:ext uri="{28A0092B-C50C-407E-A947-70E740481C1C}">
                <a14:useLocalDpi xmlns:a14="http://schemas.microsoft.com/office/drawing/2010/main" val="0"/>
              </a:ext>
            </a:extLst>
          </a:blip>
          <a:srcRect l="13999" t="17663" r="15127" b="26088"/>
          <a:stretch/>
        </p:blipFill>
        <p:spPr>
          <a:xfrm>
            <a:off x="1177220" y="1333277"/>
            <a:ext cx="2592289" cy="1007149"/>
          </a:xfrm>
          <a:prstGeom prst="rect">
            <a:avLst/>
          </a:prstGeom>
        </p:spPr>
      </p:pic>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9995" y="2592886"/>
            <a:ext cx="3422154" cy="2281436"/>
          </a:xfrm>
          <a:prstGeom prst="rect">
            <a:avLst/>
          </a:prstGeom>
        </p:spPr>
      </p:pic>
      <p:pic>
        <p:nvPicPr>
          <p:cNvPr id="19" name="Resim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2678" y="2442559"/>
            <a:ext cx="2824797" cy="1586964"/>
          </a:xfrm>
          <a:prstGeom prst="rect">
            <a:avLst/>
          </a:prstGeom>
        </p:spPr>
      </p:pic>
    </p:spTree>
    <p:extLst>
      <p:ext uri="{BB962C8B-B14F-4D97-AF65-F5344CB8AC3E}">
        <p14:creationId xmlns:p14="http://schemas.microsoft.com/office/powerpoint/2010/main" val="52716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6692" y="444494"/>
            <a:ext cx="5425413"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585801" y="970850"/>
            <a:ext cx="6261756" cy="707886"/>
          </a:xfrm>
          <a:prstGeom prst="rect">
            <a:avLst/>
          </a:prstGeom>
        </p:spPr>
        <p:txBody>
          <a:bodyPr wrap="square">
            <a:spAutoFit/>
          </a:bodyPr>
          <a:lstStyle/>
          <a:p>
            <a:pPr algn="ctr"/>
            <a:r>
              <a:rPr lang="tr-TR" sz="20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RAMADA BY WYNDHAM HOTEL</a:t>
            </a:r>
            <a:endParaRPr lang="tr-TR" sz="20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r>
              <a:rPr lang="tr-TR" sz="20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TBLISI</a:t>
            </a:r>
          </a:p>
        </p:txBody>
      </p:sp>
      <p:sp>
        <p:nvSpPr>
          <p:cNvPr id="9" name="Dikdörtgen 8"/>
          <p:cNvSpPr/>
          <p:nvPr/>
        </p:nvSpPr>
        <p:spPr>
          <a:xfrm>
            <a:off x="4878129" y="476588"/>
            <a:ext cx="4506973" cy="3647152"/>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17.700 </a:t>
            </a:r>
            <a:r>
              <a:rPr lang="tr-TR" sz="1100" b="1" dirty="0">
                <a:solidFill>
                  <a:schemeClr val="accent5">
                    <a:lumMod val="75000"/>
                  </a:schemeClr>
                </a:solidFill>
              </a:rPr>
              <a:t>M3/H </a:t>
            </a:r>
            <a:r>
              <a:rPr lang="tr-TR" sz="1100" b="1" dirty="0" smtClean="0">
                <a:solidFill>
                  <a:srgbClr val="00B050"/>
                </a:solidFill>
              </a:rPr>
              <a:t>TKS19-14  AHU</a:t>
            </a:r>
          </a:p>
          <a:p>
            <a:pPr marL="285750" indent="-285750">
              <a:buFontTx/>
              <a:buChar char="-"/>
            </a:pPr>
            <a:r>
              <a:rPr lang="tr-TR" sz="1100" b="1" dirty="0" smtClean="0">
                <a:solidFill>
                  <a:srgbClr val="00B050"/>
                </a:solidFill>
              </a:rPr>
              <a:t>11 </a:t>
            </a:r>
            <a:r>
              <a:rPr lang="tr-TR" sz="1100" b="1" dirty="0">
                <a:solidFill>
                  <a:srgbClr val="00B050"/>
                </a:solidFill>
              </a:rPr>
              <a:t>KW </a:t>
            </a:r>
            <a:r>
              <a:rPr lang="tr-TR" sz="1100" b="1" dirty="0" smtClean="0">
                <a:solidFill>
                  <a:srgbClr val="00B050"/>
                </a:solidFill>
              </a:rPr>
              <a:t>FREQUENCE INVERTOR</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14.700 </a:t>
            </a:r>
            <a:r>
              <a:rPr lang="tr-TR" sz="1100" b="1" dirty="0">
                <a:solidFill>
                  <a:schemeClr val="accent5">
                    <a:lumMod val="75000"/>
                  </a:schemeClr>
                </a:solidFill>
              </a:rPr>
              <a:t>M3/H </a:t>
            </a:r>
            <a:r>
              <a:rPr lang="tr-TR" sz="1100" b="1" dirty="0">
                <a:solidFill>
                  <a:srgbClr val="00B050"/>
                </a:solidFill>
              </a:rPr>
              <a:t> </a:t>
            </a:r>
            <a:r>
              <a:rPr lang="tr-TR" sz="1100" b="1" dirty="0" smtClean="0">
                <a:solidFill>
                  <a:srgbClr val="00B050"/>
                </a:solidFill>
              </a:rPr>
              <a:t>TKS17-13 HRU AHU </a:t>
            </a:r>
          </a:p>
          <a:p>
            <a:pPr marL="285750" indent="-285750">
              <a:buFontTx/>
              <a:buChar char="-"/>
            </a:pPr>
            <a:r>
              <a:rPr lang="tr-TR" sz="1100" b="1" dirty="0">
                <a:solidFill>
                  <a:srgbClr val="00B050"/>
                </a:solidFill>
              </a:rPr>
              <a:t>11 KW </a:t>
            </a:r>
            <a:r>
              <a:rPr lang="tr-TR" sz="1100" b="1" dirty="0" smtClean="0">
                <a:solidFill>
                  <a:srgbClr val="00B050"/>
                </a:solidFill>
              </a:rPr>
              <a:t>FREQUENCE INVERTOR</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9.000 </a:t>
            </a:r>
            <a:r>
              <a:rPr lang="tr-TR" sz="1100" b="1" dirty="0">
                <a:solidFill>
                  <a:schemeClr val="accent5">
                    <a:lumMod val="75000"/>
                  </a:schemeClr>
                </a:solidFill>
              </a:rPr>
              <a:t>M3/H </a:t>
            </a:r>
            <a:r>
              <a:rPr lang="tr-TR" sz="1100" b="1" dirty="0">
                <a:solidFill>
                  <a:srgbClr val="00B050"/>
                </a:solidFill>
              </a:rPr>
              <a:t> </a:t>
            </a:r>
            <a:r>
              <a:rPr lang="tr-TR" sz="1100" b="1" dirty="0" smtClean="0">
                <a:solidFill>
                  <a:srgbClr val="00B050"/>
                </a:solidFill>
              </a:rPr>
              <a:t>TKS14-10 HRU AHU </a:t>
            </a:r>
            <a:r>
              <a:rPr lang="ru-RU" sz="1100" b="1" dirty="0" smtClean="0">
                <a:solidFill>
                  <a:srgbClr val="00B050"/>
                </a:solidFill>
              </a:rPr>
              <a:t> </a:t>
            </a:r>
            <a:endParaRPr lang="tr-TR" sz="1100" b="1" dirty="0" smtClean="0">
              <a:solidFill>
                <a:srgbClr val="00B050"/>
              </a:solidFill>
            </a:endParaRPr>
          </a:p>
          <a:p>
            <a:r>
              <a:rPr lang="tr-TR" sz="1100" b="1" dirty="0">
                <a:solidFill>
                  <a:srgbClr val="00B050"/>
                </a:solidFill>
              </a:rPr>
              <a:t>         </a:t>
            </a:r>
            <a:r>
              <a:rPr lang="tr-TR" sz="1100" b="1" dirty="0" smtClean="0">
                <a:solidFill>
                  <a:srgbClr val="00B050"/>
                </a:solidFill>
              </a:rPr>
              <a:t>7,5 </a:t>
            </a:r>
            <a:r>
              <a:rPr lang="tr-TR" sz="1100" b="1" dirty="0">
                <a:solidFill>
                  <a:srgbClr val="00B050"/>
                </a:solidFill>
              </a:rPr>
              <a:t>KW </a:t>
            </a:r>
            <a:r>
              <a:rPr lang="tr-TR" sz="1100" b="1" dirty="0" smtClean="0">
                <a:solidFill>
                  <a:srgbClr val="00B050"/>
                </a:solidFill>
              </a:rPr>
              <a:t>FREQUENCE INVERTOR</a:t>
            </a:r>
            <a:endParaRPr lang="tr-TR" sz="1100" b="1" dirty="0">
              <a:solidFill>
                <a:srgbClr val="00B050"/>
              </a:solidFill>
            </a:endParaRPr>
          </a:p>
          <a:p>
            <a:endParaRPr lang="tr-TR" sz="1100" b="1" dirty="0">
              <a:solidFill>
                <a:srgbClr val="00B050"/>
              </a:solidFill>
            </a:endParaRPr>
          </a:p>
          <a:p>
            <a:pPr marL="285750" indent="-285750">
              <a:buFontTx/>
              <a:buChar char="-"/>
            </a:pPr>
            <a:r>
              <a:rPr lang="tr-TR" sz="1100" b="1" dirty="0" smtClean="0">
                <a:solidFill>
                  <a:schemeClr val="accent5">
                    <a:lumMod val="75000"/>
                  </a:schemeClr>
                </a:solidFill>
              </a:rPr>
              <a:t>3.660 </a:t>
            </a:r>
            <a:r>
              <a:rPr lang="tr-TR" sz="1100" b="1" dirty="0">
                <a:solidFill>
                  <a:schemeClr val="accent5">
                    <a:lumMod val="75000"/>
                  </a:schemeClr>
                </a:solidFill>
              </a:rPr>
              <a:t>M3/H </a:t>
            </a:r>
            <a:r>
              <a:rPr lang="tr-TR" sz="1100" b="1" dirty="0">
                <a:solidFill>
                  <a:srgbClr val="00B050"/>
                </a:solidFill>
              </a:rPr>
              <a:t> </a:t>
            </a:r>
            <a:r>
              <a:rPr lang="tr-TR" sz="1100" b="1" dirty="0" smtClean="0">
                <a:solidFill>
                  <a:srgbClr val="00B050"/>
                </a:solidFill>
              </a:rPr>
              <a:t>TKS14-10 HRU AHU </a:t>
            </a:r>
          </a:p>
          <a:p>
            <a:pPr marL="285750" indent="-285750">
              <a:buFontTx/>
              <a:buChar char="-"/>
            </a:pPr>
            <a:r>
              <a:rPr lang="tr-TR" sz="1100" b="1" dirty="0" smtClean="0">
                <a:solidFill>
                  <a:srgbClr val="00B050"/>
                </a:solidFill>
              </a:rPr>
              <a:t>1,5 </a:t>
            </a:r>
            <a:r>
              <a:rPr lang="tr-TR" sz="1100" b="1" dirty="0">
                <a:solidFill>
                  <a:srgbClr val="00B050"/>
                </a:solidFill>
              </a:rPr>
              <a:t>KW </a:t>
            </a:r>
            <a:r>
              <a:rPr lang="tr-TR" sz="1100" b="1" dirty="0" smtClean="0">
                <a:solidFill>
                  <a:srgbClr val="00B050"/>
                </a:solidFill>
              </a:rPr>
              <a:t>FREQUENCE INVERTOR</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10.450 </a:t>
            </a:r>
            <a:r>
              <a:rPr lang="tr-TR" sz="1100" b="1" dirty="0">
                <a:solidFill>
                  <a:schemeClr val="accent5">
                    <a:lumMod val="75000"/>
                  </a:schemeClr>
                </a:solidFill>
              </a:rPr>
              <a:t>M3/H   </a:t>
            </a:r>
            <a:r>
              <a:rPr lang="ru-RU" sz="1100" b="1" dirty="0">
                <a:solidFill>
                  <a:srgbClr val="00B050"/>
                </a:solidFill>
              </a:rPr>
              <a:t>ТКС </a:t>
            </a:r>
            <a:r>
              <a:rPr lang="tr-TR" sz="1100" b="1" dirty="0">
                <a:solidFill>
                  <a:srgbClr val="00B050"/>
                </a:solidFill>
              </a:rPr>
              <a:t>9</a:t>
            </a:r>
            <a:r>
              <a:rPr lang="ru-RU" sz="1100" b="1" dirty="0">
                <a:solidFill>
                  <a:srgbClr val="00B050"/>
                </a:solidFill>
              </a:rPr>
              <a:t>-7 </a:t>
            </a:r>
            <a:r>
              <a:rPr lang="tr-TR" sz="1100" b="1" dirty="0" smtClean="0">
                <a:solidFill>
                  <a:srgbClr val="00B050"/>
                </a:solidFill>
              </a:rPr>
              <a:t>BOX FAN</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6.530 </a:t>
            </a:r>
            <a:r>
              <a:rPr lang="tr-TR" sz="1100" b="1" dirty="0">
                <a:solidFill>
                  <a:schemeClr val="accent5">
                    <a:lumMod val="75000"/>
                  </a:schemeClr>
                </a:solidFill>
              </a:rPr>
              <a:t>M3/H   </a:t>
            </a:r>
            <a:r>
              <a:rPr lang="ru-RU" sz="1100" b="1" dirty="0">
                <a:solidFill>
                  <a:srgbClr val="00B050"/>
                </a:solidFill>
              </a:rPr>
              <a:t>ТКС </a:t>
            </a:r>
            <a:r>
              <a:rPr lang="tr-TR" sz="1100" b="1" dirty="0">
                <a:solidFill>
                  <a:srgbClr val="00B050"/>
                </a:solidFill>
              </a:rPr>
              <a:t>9</a:t>
            </a:r>
            <a:r>
              <a:rPr lang="ru-RU" sz="1100" b="1" dirty="0">
                <a:solidFill>
                  <a:srgbClr val="00B050"/>
                </a:solidFill>
              </a:rPr>
              <a:t>-7 </a:t>
            </a:r>
            <a:r>
              <a:rPr lang="tr-TR" sz="1100" b="1" dirty="0" smtClean="0">
                <a:solidFill>
                  <a:srgbClr val="00B050"/>
                </a:solidFill>
              </a:rPr>
              <a:t>BOX FAN</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92" y="3581901"/>
            <a:ext cx="5639767" cy="3172113"/>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12" name="image7.jpeg"/>
          <p:cNvPicPr/>
          <p:nvPr/>
        </p:nvPicPr>
        <p:blipFill>
          <a:blip r:embed="rId4" cstate="print"/>
          <a:stretch>
            <a:fillRect/>
          </a:stretch>
        </p:blipFill>
        <p:spPr>
          <a:xfrm>
            <a:off x="1259632" y="1673770"/>
            <a:ext cx="2880320" cy="931164"/>
          </a:xfrm>
          <a:prstGeom prst="rect">
            <a:avLst/>
          </a:prstGeom>
        </p:spPr>
      </p:pic>
      <p:pic>
        <p:nvPicPr>
          <p:cNvPr id="15" name="image6.jpeg"/>
          <p:cNvPicPr/>
          <p:nvPr/>
        </p:nvPicPr>
        <p:blipFill>
          <a:blip r:embed="rId5" cstate="print"/>
          <a:stretch>
            <a:fillRect/>
          </a:stretch>
        </p:blipFill>
        <p:spPr>
          <a:xfrm>
            <a:off x="196376" y="2633721"/>
            <a:ext cx="2791448" cy="1731383"/>
          </a:xfrm>
          <a:prstGeom prst="rect">
            <a:avLst/>
          </a:prstGeom>
        </p:spPr>
      </p:pic>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8721" y="3355898"/>
            <a:ext cx="3250590" cy="2437943"/>
          </a:xfrm>
          <a:prstGeom prst="rect">
            <a:avLst/>
          </a:prstGeom>
        </p:spPr>
      </p:pic>
      <p:pic>
        <p:nvPicPr>
          <p:cNvPr id="16" name="Resim 15"/>
          <p:cNvPicPr>
            <a:picLocks noChangeAspect="1"/>
          </p:cNvPicPr>
          <p:nvPr/>
        </p:nvPicPr>
        <p:blipFill rotWithShape="1">
          <a:blip r:embed="rId7">
            <a:extLst>
              <a:ext uri="{28A0092B-C50C-407E-A947-70E740481C1C}">
                <a14:useLocalDpi xmlns:a14="http://schemas.microsoft.com/office/drawing/2010/main" val="0"/>
              </a:ext>
            </a:extLst>
          </a:blip>
          <a:srcRect t="7696" b="-1"/>
          <a:stretch/>
        </p:blipFill>
        <p:spPr>
          <a:xfrm>
            <a:off x="3013382" y="2655367"/>
            <a:ext cx="1864747" cy="1817471"/>
          </a:xfrm>
          <a:prstGeom prst="rect">
            <a:avLst/>
          </a:prstGeom>
        </p:spPr>
      </p:pic>
    </p:spTree>
    <p:extLst>
      <p:ext uri="{BB962C8B-B14F-4D97-AF65-F5344CB8AC3E}">
        <p14:creationId xmlns:p14="http://schemas.microsoft.com/office/powerpoint/2010/main" val="976949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3" y="18839"/>
            <a:ext cx="9144000" cy="6892480"/>
          </a:xfrm>
          <a:prstGeom prst="rect">
            <a:avLst/>
          </a:prstGeom>
        </p:spPr>
      </p:pic>
      <p:sp>
        <p:nvSpPr>
          <p:cNvPr id="8" name="Dikdörtgen 7"/>
          <p:cNvSpPr/>
          <p:nvPr/>
        </p:nvSpPr>
        <p:spPr>
          <a:xfrm>
            <a:off x="-108520" y="106413"/>
            <a:ext cx="4968552"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tr-TR" sz="4000" b="1" dirty="0" err="1" smtClean="0">
                <a:ln w="13462">
                  <a:solidFill>
                    <a:schemeClr val="bg1"/>
                  </a:solidFill>
                  <a:prstDash val="solid"/>
                </a:ln>
                <a:solidFill>
                  <a:srgbClr val="00B050"/>
                </a:solidFill>
                <a:effectLst>
                  <a:outerShdw dist="38100" dir="2700000" algn="bl" rotWithShape="0">
                    <a:schemeClr val="accent5"/>
                  </a:outerShdw>
                </a:effectLst>
              </a:rPr>
              <a:t>Tajikistan</a:t>
            </a:r>
            <a:endParaRPr lang="tr-TR" sz="4000" b="1" dirty="0">
              <a:ln w="13462">
                <a:solidFill>
                  <a:schemeClr val="bg1"/>
                </a:solidFill>
                <a:prstDash val="solid"/>
              </a:ln>
              <a:solidFill>
                <a:srgbClr val="00B050"/>
              </a:solidFill>
              <a:effectLst>
                <a:outerShdw dist="38100" dir="2700000" algn="bl" rotWithShape="0">
                  <a:schemeClr val="accent5"/>
                </a:outerShdw>
              </a:effectLst>
            </a:endParaRPr>
          </a:p>
        </p:txBody>
      </p:sp>
      <p:sp>
        <p:nvSpPr>
          <p:cNvPr id="9" name="Alt Başlık 2"/>
          <p:cNvSpPr txBox="1">
            <a:spLocks/>
          </p:cNvSpPr>
          <p:nvPr/>
        </p:nvSpPr>
        <p:spPr>
          <a:xfrm>
            <a:off x="395536" y="1066327"/>
            <a:ext cx="7920879" cy="3154761"/>
          </a:xfrm>
          <a:prstGeom prst="rect">
            <a:avLst/>
          </a:prstGeom>
        </p:spPr>
        <p:txBody>
          <a:bodyPr>
            <a:normAutofit/>
          </a:bodyPr>
          <a:lstStyle>
            <a:defPPr>
              <a:defRPr lang="tr-TR"/>
            </a:defPPr>
            <a:lvl1pPr marR="31115" indent="0">
              <a:spcBef>
                <a:spcPts val="400"/>
              </a:spcBef>
              <a:spcAft>
                <a:spcPts val="0"/>
              </a:spcAft>
              <a:buClr>
                <a:schemeClr val="accent1"/>
              </a:buClr>
              <a:buSzPct val="68000"/>
              <a:buFont typeface="Wingdings 3"/>
              <a:buNone/>
              <a:defRPr kumimoji="0" sz="2200">
                <a:ln w="0">
                  <a:solidFill>
                    <a:prstClr val="black"/>
                  </a:solidFill>
                </a:ln>
                <a:solidFill>
                  <a:schemeClr val="accent2"/>
                </a:solidFill>
              </a:defRPr>
            </a:lvl1pPr>
            <a:lvl2pPr marL="621792" indent="-228600">
              <a:spcBef>
                <a:spcPts val="324"/>
              </a:spcBef>
              <a:buClr>
                <a:schemeClr val="accent1"/>
              </a:buClr>
              <a:buFont typeface="Verdana"/>
              <a:buChar char="◦"/>
              <a:defRPr kumimoji="0" sz="2300"/>
            </a:lvl2pPr>
            <a:lvl3pPr marL="859536" indent="-228600">
              <a:spcBef>
                <a:spcPts val="350"/>
              </a:spcBef>
              <a:buClr>
                <a:schemeClr val="accent2"/>
              </a:buClr>
              <a:buSzPct val="100000"/>
              <a:buFont typeface="Wingdings 2"/>
              <a:buChar char=""/>
              <a:defRPr kumimoji="0" sz="2100"/>
            </a:lvl3pPr>
            <a:lvl4pPr marL="1143000" indent="-228600">
              <a:spcBef>
                <a:spcPts val="350"/>
              </a:spcBef>
              <a:buClr>
                <a:schemeClr val="accent2"/>
              </a:buClr>
              <a:buFont typeface="Wingdings 2"/>
              <a:buChar char=""/>
              <a:defRPr kumimoji="0" sz="1900"/>
            </a:lvl4pPr>
            <a:lvl5pPr marL="1371600" indent="-228600">
              <a:spcBef>
                <a:spcPts val="350"/>
              </a:spcBef>
              <a:buClr>
                <a:schemeClr val="accent2"/>
              </a:buClr>
              <a:buFont typeface="Wingdings 2"/>
              <a:buChar char=""/>
              <a:defRPr kumimoji="0"/>
            </a:lvl5pPr>
            <a:lvl6pPr marL="1600200" indent="-228600">
              <a:spcBef>
                <a:spcPts val="350"/>
              </a:spcBef>
              <a:buClr>
                <a:schemeClr val="accent3"/>
              </a:buClr>
              <a:buFont typeface="Wingdings 2"/>
              <a:buChar char=""/>
              <a:defRPr kumimoji="0"/>
            </a:lvl6pPr>
            <a:lvl7pPr marL="1828800" indent="-228600">
              <a:spcBef>
                <a:spcPts val="350"/>
              </a:spcBef>
              <a:buClr>
                <a:schemeClr val="accent3"/>
              </a:buClr>
              <a:buFont typeface="Wingdings 2"/>
              <a:buChar char=""/>
              <a:defRPr kumimoji="0" sz="1600"/>
            </a:lvl7pPr>
            <a:lvl8pPr marL="2057400" indent="-228600">
              <a:spcBef>
                <a:spcPts val="350"/>
              </a:spcBef>
              <a:buClr>
                <a:schemeClr val="accent3"/>
              </a:buClr>
              <a:buFont typeface="Wingdings 2"/>
              <a:buChar char=""/>
              <a:defRPr kumimoji="0" sz="1600"/>
            </a:lvl8pPr>
            <a:lvl9pPr marL="2286000" indent="-228600">
              <a:spcBef>
                <a:spcPts val="350"/>
              </a:spcBef>
              <a:buClr>
                <a:schemeClr val="accent3"/>
              </a:buClr>
              <a:buFont typeface="Wingdings 2"/>
              <a:buChar char=""/>
              <a:defRPr kumimoji="0" sz="1600" baseline="0"/>
            </a:lvl9pPr>
          </a:lstStyle>
          <a:p>
            <a:pPr algn="ctr"/>
            <a:r>
              <a:rPr lang="tr-TR" sz="3100" b="1" dirty="0" smtClean="0">
                <a:solidFill>
                  <a:srgbClr val="00B050"/>
                </a:solidFill>
              </a:rPr>
              <a:t>TERMODINAMIKA</a:t>
            </a:r>
            <a:r>
              <a:rPr lang="tr-TR" sz="3100" dirty="0" smtClean="0">
                <a:solidFill>
                  <a:schemeClr val="bg2">
                    <a:lumMod val="50000"/>
                  </a:schemeClr>
                </a:solidFill>
              </a:rPr>
              <a:t> </a:t>
            </a:r>
          </a:p>
          <a:p>
            <a:pPr algn="ctr"/>
            <a:r>
              <a:rPr lang="tr-TR" sz="3100" dirty="0" smtClean="0">
                <a:solidFill>
                  <a:schemeClr val="bg2">
                    <a:lumMod val="50000"/>
                  </a:schemeClr>
                </a:solidFill>
              </a:rPr>
              <a:t>A </a:t>
            </a:r>
            <a:r>
              <a:rPr lang="tr-TR" altLang="tr-TR" sz="3100" dirty="0" err="1">
                <a:solidFill>
                  <a:schemeClr val="bg2">
                    <a:lumMod val="50000"/>
                  </a:schemeClr>
                </a:solidFill>
              </a:rPr>
              <a:t>distributorship</a:t>
            </a:r>
            <a:r>
              <a:rPr lang="tr-TR" altLang="tr-TR" sz="3100" dirty="0">
                <a:solidFill>
                  <a:schemeClr val="bg2">
                    <a:lumMod val="50000"/>
                  </a:schemeClr>
                </a:solidFill>
              </a:rPr>
              <a:t> </a:t>
            </a:r>
            <a:r>
              <a:rPr lang="tr-TR" altLang="tr-TR" sz="3100" dirty="0" err="1">
                <a:solidFill>
                  <a:schemeClr val="bg2">
                    <a:lumMod val="50000"/>
                  </a:schemeClr>
                </a:solidFill>
              </a:rPr>
              <a:t>agreement</a:t>
            </a:r>
            <a:r>
              <a:rPr lang="tr-TR" altLang="tr-TR" sz="3100" dirty="0">
                <a:solidFill>
                  <a:schemeClr val="bg2">
                    <a:lumMod val="50000"/>
                  </a:schemeClr>
                </a:solidFill>
              </a:rPr>
              <a:t> </a:t>
            </a:r>
            <a:r>
              <a:rPr lang="tr-TR" altLang="tr-TR" sz="3100" dirty="0" err="1">
                <a:solidFill>
                  <a:schemeClr val="bg2">
                    <a:lumMod val="50000"/>
                  </a:schemeClr>
                </a:solidFill>
              </a:rPr>
              <a:t>was</a:t>
            </a:r>
            <a:r>
              <a:rPr lang="tr-TR" altLang="tr-TR" sz="3100" dirty="0">
                <a:solidFill>
                  <a:schemeClr val="bg2">
                    <a:lumMod val="50000"/>
                  </a:schemeClr>
                </a:solidFill>
              </a:rPr>
              <a:t> </a:t>
            </a:r>
            <a:r>
              <a:rPr lang="tr-TR" altLang="tr-TR" sz="3100" dirty="0" err="1">
                <a:solidFill>
                  <a:schemeClr val="bg2">
                    <a:lumMod val="50000"/>
                  </a:schemeClr>
                </a:solidFill>
              </a:rPr>
              <a:t>signed</a:t>
            </a:r>
            <a:r>
              <a:rPr lang="tr-TR" altLang="tr-TR" sz="3100" dirty="0">
                <a:solidFill>
                  <a:schemeClr val="bg2">
                    <a:lumMod val="50000"/>
                  </a:schemeClr>
                </a:solidFill>
              </a:rPr>
              <a:t> </a:t>
            </a:r>
            <a:r>
              <a:rPr lang="tr-TR" altLang="tr-TR" sz="3100" dirty="0" err="1">
                <a:solidFill>
                  <a:schemeClr val="bg2">
                    <a:lumMod val="50000"/>
                  </a:schemeClr>
                </a:solidFill>
              </a:rPr>
              <a:t>with</a:t>
            </a:r>
            <a:r>
              <a:rPr lang="tr-TR" altLang="tr-TR" sz="3100" dirty="0">
                <a:solidFill>
                  <a:schemeClr val="bg2">
                    <a:lumMod val="50000"/>
                  </a:schemeClr>
                </a:solidFill>
              </a:rPr>
              <a:t> </a:t>
            </a:r>
            <a:r>
              <a:rPr lang="tr-TR" altLang="tr-TR" sz="3100" dirty="0" err="1">
                <a:solidFill>
                  <a:schemeClr val="bg2">
                    <a:lumMod val="50000"/>
                  </a:schemeClr>
                </a:solidFill>
              </a:rPr>
              <a:t>the</a:t>
            </a:r>
            <a:r>
              <a:rPr lang="tr-TR" altLang="tr-TR" sz="3100" dirty="0">
                <a:solidFill>
                  <a:schemeClr val="bg2">
                    <a:lumMod val="50000"/>
                  </a:schemeClr>
                </a:solidFill>
              </a:rPr>
              <a:t> </a:t>
            </a:r>
            <a:r>
              <a:rPr lang="tr-TR" altLang="tr-TR" sz="3100" dirty="0" err="1">
                <a:solidFill>
                  <a:schemeClr val="bg2">
                    <a:lumMod val="50000"/>
                  </a:schemeClr>
                </a:solidFill>
              </a:rPr>
              <a:t>company</a:t>
            </a:r>
            <a:r>
              <a:rPr lang="tr-TR" altLang="tr-TR" sz="3100" dirty="0">
                <a:solidFill>
                  <a:schemeClr val="bg2">
                    <a:lumMod val="50000"/>
                  </a:schemeClr>
                </a:solidFill>
              </a:rPr>
              <a:t>, </a:t>
            </a:r>
            <a:r>
              <a:rPr lang="tr-TR" altLang="tr-TR" sz="3100" dirty="0" err="1">
                <a:solidFill>
                  <a:schemeClr val="bg2">
                    <a:lumMod val="50000"/>
                  </a:schemeClr>
                </a:solidFill>
              </a:rPr>
              <a:t>and</a:t>
            </a:r>
            <a:r>
              <a:rPr lang="tr-TR" altLang="tr-TR" sz="3100" dirty="0">
                <a:solidFill>
                  <a:schemeClr val="bg2">
                    <a:lumMod val="50000"/>
                  </a:schemeClr>
                </a:solidFill>
              </a:rPr>
              <a:t> </a:t>
            </a:r>
            <a:r>
              <a:rPr lang="tr-TR" altLang="tr-TR" sz="3100" dirty="0" err="1">
                <a:solidFill>
                  <a:schemeClr val="bg2">
                    <a:lumMod val="50000"/>
                  </a:schemeClr>
                </a:solidFill>
              </a:rPr>
              <a:t>the</a:t>
            </a:r>
            <a:r>
              <a:rPr lang="tr-TR" altLang="tr-TR" sz="3100" dirty="0">
                <a:solidFill>
                  <a:schemeClr val="bg2">
                    <a:lumMod val="50000"/>
                  </a:schemeClr>
                </a:solidFill>
              </a:rPr>
              <a:t> </a:t>
            </a:r>
            <a:r>
              <a:rPr lang="tr-TR" altLang="tr-TR" sz="3100" dirty="0" err="1">
                <a:solidFill>
                  <a:schemeClr val="bg2">
                    <a:lumMod val="50000"/>
                  </a:schemeClr>
                </a:solidFill>
              </a:rPr>
              <a:t>work</a:t>
            </a:r>
            <a:r>
              <a:rPr lang="tr-TR" altLang="tr-TR" sz="3100" dirty="0">
                <a:solidFill>
                  <a:schemeClr val="bg2">
                    <a:lumMod val="50000"/>
                  </a:schemeClr>
                </a:solidFill>
              </a:rPr>
              <a:t> on </a:t>
            </a:r>
            <a:r>
              <a:rPr lang="tr-TR" altLang="tr-TR" sz="3100" dirty="0" err="1">
                <a:solidFill>
                  <a:schemeClr val="bg2">
                    <a:lumMod val="50000"/>
                  </a:schemeClr>
                </a:solidFill>
              </a:rPr>
              <a:t>opening</a:t>
            </a:r>
            <a:r>
              <a:rPr lang="tr-TR" altLang="tr-TR" sz="3100" dirty="0">
                <a:solidFill>
                  <a:schemeClr val="bg2">
                    <a:lumMod val="50000"/>
                  </a:schemeClr>
                </a:solidFill>
              </a:rPr>
              <a:t> a </a:t>
            </a:r>
            <a:r>
              <a:rPr lang="tr-TR" altLang="tr-TR" sz="3100" dirty="0" err="1">
                <a:solidFill>
                  <a:schemeClr val="bg2">
                    <a:lumMod val="50000"/>
                  </a:schemeClr>
                </a:solidFill>
              </a:rPr>
              <a:t>factory</a:t>
            </a:r>
            <a:r>
              <a:rPr lang="tr-TR" altLang="tr-TR" sz="3100" dirty="0">
                <a:solidFill>
                  <a:schemeClr val="bg2">
                    <a:lumMod val="50000"/>
                  </a:schemeClr>
                </a:solidFill>
              </a:rPr>
              <a:t> in </a:t>
            </a:r>
            <a:r>
              <a:rPr lang="tr-TR" altLang="tr-TR" sz="3100" dirty="0" err="1">
                <a:solidFill>
                  <a:schemeClr val="bg2">
                    <a:lumMod val="50000"/>
                  </a:schemeClr>
                </a:solidFill>
              </a:rPr>
              <a:t>Dushanbe</a:t>
            </a:r>
            <a:r>
              <a:rPr lang="tr-TR" altLang="tr-TR" sz="3100" dirty="0">
                <a:solidFill>
                  <a:schemeClr val="bg2">
                    <a:lumMod val="50000"/>
                  </a:schemeClr>
                </a:solidFill>
              </a:rPr>
              <a:t> </a:t>
            </a:r>
            <a:r>
              <a:rPr lang="tr-TR" altLang="tr-TR" sz="3100" dirty="0" err="1">
                <a:solidFill>
                  <a:schemeClr val="bg2">
                    <a:lumMod val="50000"/>
                  </a:schemeClr>
                </a:solidFill>
              </a:rPr>
              <a:t>continues</a:t>
            </a:r>
            <a:r>
              <a:rPr lang="tr-TR" altLang="tr-TR" sz="3100" dirty="0">
                <a:solidFill>
                  <a:schemeClr val="bg2">
                    <a:lumMod val="50000"/>
                  </a:schemeClr>
                </a:solidFill>
              </a:rPr>
              <a:t>. </a:t>
            </a:r>
          </a:p>
          <a:p>
            <a:pPr algn="ctr"/>
            <a:endParaRPr lang="tr-TR" sz="3100" dirty="0">
              <a:solidFill>
                <a:schemeClr val="bg2">
                  <a:lumMod val="50000"/>
                </a:schemeClr>
              </a:solidFill>
            </a:endParaRPr>
          </a:p>
        </p:txBody>
      </p:sp>
      <p:pic>
        <p:nvPicPr>
          <p:cNvPr id="11" name="Picture 1" descr="emre imza"/>
          <p:cNvPicPr/>
          <p:nvPr/>
        </p:nvPicPr>
        <p:blipFill rotWithShape="1">
          <a:blip r:embed="rId3">
            <a:extLst>
              <a:ext uri="{28A0092B-C50C-407E-A947-70E740481C1C}">
                <a14:useLocalDpi xmlns:a14="http://schemas.microsoft.com/office/drawing/2010/main" val="0"/>
              </a:ext>
            </a:extLst>
          </a:blip>
          <a:srcRect r="8985" b="13667"/>
          <a:stretch/>
        </p:blipFill>
        <p:spPr bwMode="auto">
          <a:xfrm>
            <a:off x="285343" y="3189180"/>
            <a:ext cx="2359374" cy="1241860"/>
          </a:xfrm>
          <a:prstGeom prst="rect">
            <a:avLst/>
          </a:prstGeom>
          <a:noFill/>
          <a:ln>
            <a:noFill/>
          </a:ln>
        </p:spPr>
      </p:pic>
      <p:pic>
        <p:nvPicPr>
          <p:cNvPr id="12" name="Resim 11"/>
          <p:cNvPicPr>
            <a:picLocks noChangeAspect="1"/>
          </p:cNvPicPr>
          <p:nvPr/>
        </p:nvPicPr>
        <p:blipFill rotWithShape="1">
          <a:blip r:embed="rId4" cstate="print">
            <a:extLst>
              <a:ext uri="{28A0092B-C50C-407E-A947-70E740481C1C}">
                <a14:useLocalDpi xmlns:a14="http://schemas.microsoft.com/office/drawing/2010/main" val="0"/>
              </a:ext>
            </a:extLst>
          </a:blip>
          <a:srcRect t="16733" r="20601" b="15289"/>
          <a:stretch/>
        </p:blipFill>
        <p:spPr>
          <a:xfrm>
            <a:off x="2786654" y="3290520"/>
            <a:ext cx="3392527" cy="2916096"/>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3501008"/>
            <a:ext cx="1042235" cy="309102"/>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85700" y="5913048"/>
            <a:ext cx="2541662" cy="957486"/>
          </a:xfrm>
          <a:prstGeom prst="rect">
            <a:avLst/>
          </a:prstGeom>
        </p:spPr>
      </p:pic>
      <p:pic>
        <p:nvPicPr>
          <p:cNvPr id="15" name="Resim 14"/>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pic>
        <p:nvPicPr>
          <p:cNvPr id="2" name="Resi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8952" y="3501008"/>
            <a:ext cx="2903471" cy="758255"/>
          </a:xfrm>
          <a:prstGeom prst="rect">
            <a:avLst/>
          </a:prstGeom>
        </p:spPr>
      </p:pic>
    </p:spTree>
    <p:extLst>
      <p:ext uri="{BB962C8B-B14F-4D97-AF65-F5344CB8AC3E}">
        <p14:creationId xmlns:p14="http://schemas.microsoft.com/office/powerpoint/2010/main" val="2093709228"/>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6692" y="444494"/>
            <a:ext cx="5425413"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585801" y="970850"/>
            <a:ext cx="6261756" cy="769441"/>
          </a:xfrm>
          <a:prstGeom prst="rect">
            <a:avLst/>
          </a:prstGeom>
        </p:spPr>
        <p:txBody>
          <a:bodyPr wrap="square">
            <a:spAutoFit/>
          </a:bodyPr>
          <a:lstStyle/>
          <a:p>
            <a:pPr algn="ct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SHERATON </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HOTEL</a:t>
            </a:r>
            <a:endPar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endPar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4974988" y="225050"/>
            <a:ext cx="4506973" cy="6186309"/>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9.709 </a:t>
            </a:r>
            <a:r>
              <a:rPr lang="tr-TR" sz="1100" b="1" dirty="0">
                <a:solidFill>
                  <a:schemeClr val="accent5">
                    <a:lumMod val="75000"/>
                  </a:schemeClr>
                </a:solidFill>
              </a:rPr>
              <a:t>M3/H   </a:t>
            </a:r>
            <a:r>
              <a:rPr lang="tr-TR" sz="1100" b="1" dirty="0" smtClean="0">
                <a:solidFill>
                  <a:srgbClr val="00B050"/>
                </a:solidFill>
              </a:rPr>
              <a:t>TKS13-13  AHU MIXED AIR+</a:t>
            </a:r>
            <a:endParaRPr lang="tr-TR" sz="1100" b="1" dirty="0">
              <a:solidFill>
                <a:srgbClr val="00B050"/>
              </a:solidFill>
            </a:endParaRPr>
          </a:p>
          <a:p>
            <a:pPr marL="285750" indent="-285750">
              <a:buFontTx/>
              <a:buChar char="-"/>
            </a:pP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8.640 </a:t>
            </a:r>
            <a:r>
              <a:rPr lang="tr-TR" sz="1100" b="1" dirty="0">
                <a:solidFill>
                  <a:schemeClr val="accent5">
                    <a:lumMod val="75000"/>
                  </a:schemeClr>
                </a:solidFill>
              </a:rPr>
              <a:t>M3/H </a:t>
            </a:r>
            <a:r>
              <a:rPr lang="tr-TR" sz="1100" b="1" dirty="0">
                <a:solidFill>
                  <a:srgbClr val="00B050"/>
                </a:solidFill>
              </a:rPr>
              <a:t> </a:t>
            </a:r>
            <a:r>
              <a:rPr lang="tr-TR" sz="1100" b="1" dirty="0" smtClean="0">
                <a:solidFill>
                  <a:srgbClr val="00B050"/>
                </a:solidFill>
              </a:rPr>
              <a:t>TKS14-10 HRU AHU </a:t>
            </a:r>
            <a:endParaRPr lang="tr-TR" sz="1100" b="1" dirty="0">
              <a:solidFill>
                <a:srgbClr val="00B050"/>
              </a:solidFill>
            </a:endParaRPr>
          </a:p>
          <a:p>
            <a:pPr marL="285750" indent="-285750">
              <a:buFontTx/>
              <a:buChar char="-"/>
            </a:pPr>
            <a:r>
              <a:rPr lang="tr-TR" sz="1100" b="1" dirty="0" smtClean="0">
                <a:solidFill>
                  <a:srgbClr val="00B050"/>
                </a:solidFill>
              </a:rPr>
              <a:t>AUTOMATION PANEL </a:t>
            </a:r>
            <a:r>
              <a:rPr lang="tr-TR" sz="1100" b="1" dirty="0">
                <a:solidFill>
                  <a:srgbClr val="00B050"/>
                </a:solidFill>
              </a:rPr>
              <a:t>+ </a:t>
            </a:r>
            <a:r>
              <a:rPr lang="tr-TR" sz="1100" b="1" dirty="0" smtClean="0">
                <a:solidFill>
                  <a:srgbClr val="00B050"/>
                </a:solidFill>
              </a:rPr>
              <a:t>FREQUENCE INVERTOR</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4.680 </a:t>
            </a:r>
            <a:r>
              <a:rPr lang="tr-TR" sz="1100" b="1" dirty="0">
                <a:solidFill>
                  <a:schemeClr val="accent5">
                    <a:lumMod val="75000"/>
                  </a:schemeClr>
                </a:solidFill>
              </a:rPr>
              <a:t>M3/H </a:t>
            </a:r>
            <a:r>
              <a:rPr lang="tr-TR" sz="1100" b="1" dirty="0">
                <a:solidFill>
                  <a:srgbClr val="00B050"/>
                </a:solidFill>
              </a:rPr>
              <a:t> </a:t>
            </a:r>
            <a:r>
              <a:rPr lang="tr-TR" sz="1100" b="1" dirty="0" smtClean="0">
                <a:solidFill>
                  <a:srgbClr val="00B050"/>
                </a:solidFill>
              </a:rPr>
              <a:t>TKS13-9 HRU AHU </a:t>
            </a:r>
            <a:endParaRPr lang="tr-TR" sz="1100" b="1" dirty="0">
              <a:solidFill>
                <a:srgbClr val="00B050"/>
              </a:solidFill>
            </a:endParaRPr>
          </a:p>
          <a:p>
            <a:pPr marL="285750" indent="-285750">
              <a:buFontTx/>
              <a:buChar char="-"/>
            </a:pPr>
            <a:r>
              <a:rPr lang="tr-TR" sz="1100" b="1" dirty="0" smtClean="0">
                <a:solidFill>
                  <a:srgbClr val="00B050"/>
                </a:solidFill>
              </a:rPr>
              <a:t>AUTOMATION PANEL+ FREQUENCE INVERTOR</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4.680 </a:t>
            </a:r>
            <a:r>
              <a:rPr lang="tr-TR" sz="1100" b="1" dirty="0">
                <a:solidFill>
                  <a:schemeClr val="accent5">
                    <a:lumMod val="75000"/>
                  </a:schemeClr>
                </a:solidFill>
              </a:rPr>
              <a:t>M3/H </a:t>
            </a:r>
            <a:r>
              <a:rPr lang="tr-TR" sz="1100" b="1" dirty="0">
                <a:solidFill>
                  <a:srgbClr val="00B050"/>
                </a:solidFill>
              </a:rPr>
              <a:t> </a:t>
            </a:r>
            <a:r>
              <a:rPr lang="tr-TR" sz="1100" b="1" dirty="0" smtClean="0">
                <a:solidFill>
                  <a:srgbClr val="00B050"/>
                </a:solidFill>
              </a:rPr>
              <a:t>TKS13-9 HRU AHU </a:t>
            </a:r>
            <a:endParaRPr lang="tr-TR" sz="1100" b="1" dirty="0">
              <a:solidFill>
                <a:srgbClr val="00B050"/>
              </a:solidFill>
            </a:endParaRPr>
          </a:p>
          <a:p>
            <a:pPr marL="285750" indent="-285750">
              <a:buFontTx/>
              <a:buChar char="-"/>
            </a:pPr>
            <a:r>
              <a:rPr lang="tr-TR" sz="1100" b="1" dirty="0" smtClean="0">
                <a:solidFill>
                  <a:srgbClr val="00B050"/>
                </a:solidFill>
              </a:rPr>
              <a:t>AUTOMATION PANEL+ FREQUENCE INVERTOR</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10.000 </a:t>
            </a:r>
            <a:r>
              <a:rPr lang="tr-TR" sz="1100" b="1" dirty="0">
                <a:solidFill>
                  <a:schemeClr val="accent5">
                    <a:lumMod val="75000"/>
                  </a:schemeClr>
                </a:solidFill>
              </a:rPr>
              <a:t>M3/H   </a:t>
            </a:r>
            <a:r>
              <a:rPr lang="ru-RU" sz="1100" b="1" dirty="0" smtClean="0">
                <a:solidFill>
                  <a:srgbClr val="00B050"/>
                </a:solidFill>
              </a:rPr>
              <a:t>ТКС13-10 </a:t>
            </a:r>
            <a:r>
              <a:rPr lang="tr-TR" sz="1100" b="1" dirty="0" smtClean="0">
                <a:solidFill>
                  <a:srgbClr val="00B050"/>
                </a:solidFill>
              </a:rPr>
              <a:t>BOX FAN</a:t>
            </a:r>
          </a:p>
          <a:p>
            <a:pPr marL="285750" indent="-285750">
              <a:buFontTx/>
              <a:buChar char="-"/>
            </a:pPr>
            <a:r>
              <a:rPr lang="tr-TR" sz="1100" b="1" dirty="0" smtClean="0">
                <a:solidFill>
                  <a:srgbClr val="00B050"/>
                </a:solidFill>
              </a:rPr>
              <a:t>3 KW</a:t>
            </a:r>
            <a:r>
              <a:rPr lang="ru-RU" sz="1100" b="1" dirty="0" smtClean="0">
                <a:solidFill>
                  <a:srgbClr val="00B050"/>
                </a:solidFill>
              </a:rPr>
              <a:t> </a:t>
            </a:r>
            <a:r>
              <a:rPr lang="tr-TR" sz="1100" b="1" dirty="0" smtClean="0">
                <a:solidFill>
                  <a:srgbClr val="00B050"/>
                </a:solidFill>
              </a:rPr>
              <a:t>FREQUENCE INVERTOR</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ru-RU" sz="1100" b="1" dirty="0">
                <a:solidFill>
                  <a:schemeClr val="accent5">
                    <a:lumMod val="75000"/>
                  </a:schemeClr>
                </a:solidFill>
              </a:rPr>
              <a:t>5</a:t>
            </a:r>
            <a:r>
              <a:rPr lang="tr-TR" sz="1100" b="1" dirty="0" smtClean="0">
                <a:solidFill>
                  <a:schemeClr val="accent5">
                    <a:lumMod val="75000"/>
                  </a:schemeClr>
                </a:solidFill>
              </a:rPr>
              <a:t>.000 </a:t>
            </a:r>
            <a:r>
              <a:rPr lang="tr-TR" sz="1100" b="1" dirty="0">
                <a:solidFill>
                  <a:schemeClr val="accent5">
                    <a:lumMod val="75000"/>
                  </a:schemeClr>
                </a:solidFill>
              </a:rPr>
              <a:t>M3/H   </a:t>
            </a:r>
            <a:r>
              <a:rPr lang="ru-RU" sz="1100" b="1" dirty="0" smtClean="0">
                <a:solidFill>
                  <a:srgbClr val="00B050"/>
                </a:solidFill>
              </a:rPr>
              <a:t>ТКС10-9 </a:t>
            </a:r>
            <a:r>
              <a:rPr lang="tr-TR" sz="1100" b="1" dirty="0" smtClean="0">
                <a:solidFill>
                  <a:srgbClr val="00B050"/>
                </a:solidFill>
              </a:rPr>
              <a:t>BOX FAN</a:t>
            </a:r>
            <a:endParaRPr lang="tr-TR" sz="1100" b="1" dirty="0">
              <a:solidFill>
                <a:srgbClr val="00B050"/>
              </a:solidFill>
            </a:endParaRPr>
          </a:p>
          <a:p>
            <a:pPr marL="285750" indent="-285750">
              <a:buFontTx/>
              <a:buChar char="-"/>
            </a:pPr>
            <a:r>
              <a:rPr lang="ru-RU" sz="1100" b="1" dirty="0" smtClean="0">
                <a:solidFill>
                  <a:srgbClr val="00B050"/>
                </a:solidFill>
              </a:rPr>
              <a:t>1,5</a:t>
            </a:r>
            <a:r>
              <a:rPr lang="tr-TR" sz="1100" b="1" dirty="0" smtClean="0">
                <a:solidFill>
                  <a:srgbClr val="00B050"/>
                </a:solidFill>
              </a:rPr>
              <a:t> KW</a:t>
            </a:r>
            <a:r>
              <a:rPr lang="ru-RU" sz="1100" b="1" dirty="0" smtClean="0">
                <a:solidFill>
                  <a:srgbClr val="00B050"/>
                </a:solidFill>
              </a:rPr>
              <a:t> </a:t>
            </a:r>
            <a:r>
              <a:rPr lang="tr-TR" sz="1100" b="1" dirty="0" smtClean="0">
                <a:solidFill>
                  <a:srgbClr val="00B050"/>
                </a:solidFill>
              </a:rPr>
              <a:t>FREQUENCE INVERTOR</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ru-RU" sz="1100" b="1" dirty="0">
                <a:solidFill>
                  <a:schemeClr val="accent5">
                    <a:lumMod val="75000"/>
                  </a:schemeClr>
                </a:solidFill>
              </a:rPr>
              <a:t>4</a:t>
            </a:r>
            <a:r>
              <a:rPr lang="tr-TR" sz="1100" b="1" dirty="0" smtClean="0">
                <a:solidFill>
                  <a:schemeClr val="accent5">
                    <a:lumMod val="75000"/>
                  </a:schemeClr>
                </a:solidFill>
              </a:rPr>
              <a:t>.000 </a:t>
            </a:r>
            <a:r>
              <a:rPr lang="tr-TR" sz="1100" b="1" dirty="0">
                <a:solidFill>
                  <a:schemeClr val="accent5">
                    <a:lumMod val="75000"/>
                  </a:schemeClr>
                </a:solidFill>
              </a:rPr>
              <a:t>M3/H   </a:t>
            </a:r>
            <a:r>
              <a:rPr lang="ru-RU" sz="1100" b="1" dirty="0" smtClean="0">
                <a:solidFill>
                  <a:srgbClr val="00B050"/>
                </a:solidFill>
              </a:rPr>
              <a:t>ТКС9-9 </a:t>
            </a:r>
            <a:r>
              <a:rPr lang="tr-TR" sz="1100" b="1" dirty="0" smtClean="0">
                <a:solidFill>
                  <a:srgbClr val="00B050"/>
                </a:solidFill>
              </a:rPr>
              <a:t>BOX FAN</a:t>
            </a:r>
            <a:endParaRPr lang="tr-TR" sz="1100" b="1" dirty="0">
              <a:solidFill>
                <a:srgbClr val="00B050"/>
              </a:solidFill>
            </a:endParaRPr>
          </a:p>
          <a:p>
            <a:pPr marL="285750" indent="-285750">
              <a:buFontTx/>
              <a:buChar char="-"/>
            </a:pPr>
            <a:r>
              <a:rPr lang="ru-RU" sz="1100" b="1" dirty="0" smtClean="0">
                <a:solidFill>
                  <a:srgbClr val="00B050"/>
                </a:solidFill>
              </a:rPr>
              <a:t>1,5</a:t>
            </a:r>
            <a:r>
              <a:rPr lang="tr-TR" sz="1100" b="1" dirty="0" smtClean="0">
                <a:solidFill>
                  <a:srgbClr val="00B050"/>
                </a:solidFill>
              </a:rPr>
              <a:t> KW</a:t>
            </a:r>
            <a:r>
              <a:rPr lang="ru-RU" sz="1100" b="1" dirty="0" smtClean="0">
                <a:solidFill>
                  <a:srgbClr val="00B050"/>
                </a:solidFill>
              </a:rPr>
              <a:t> </a:t>
            </a:r>
            <a:r>
              <a:rPr lang="tr-TR" sz="1100" b="1" dirty="0" smtClean="0">
                <a:solidFill>
                  <a:srgbClr val="00B050"/>
                </a:solidFill>
              </a:rPr>
              <a:t>FREQUENCE INVERTOR</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ru-RU" sz="1100" b="1" dirty="0">
                <a:solidFill>
                  <a:schemeClr val="accent5">
                    <a:lumMod val="75000"/>
                  </a:schemeClr>
                </a:solidFill>
              </a:rPr>
              <a:t>4</a:t>
            </a:r>
            <a:r>
              <a:rPr lang="tr-TR" sz="1100" b="1" dirty="0">
                <a:solidFill>
                  <a:schemeClr val="accent5">
                    <a:lumMod val="75000"/>
                  </a:schemeClr>
                </a:solidFill>
              </a:rPr>
              <a:t>.000 M3/H   </a:t>
            </a:r>
            <a:r>
              <a:rPr lang="ru-RU" sz="1100" b="1" dirty="0">
                <a:solidFill>
                  <a:srgbClr val="00B050"/>
                </a:solidFill>
              </a:rPr>
              <a:t>ТКС9-9 </a:t>
            </a:r>
            <a:r>
              <a:rPr lang="tr-TR" sz="1100" b="1" dirty="0" smtClean="0">
                <a:solidFill>
                  <a:srgbClr val="00B050"/>
                </a:solidFill>
              </a:rPr>
              <a:t>BOX FAN</a:t>
            </a:r>
            <a:endParaRPr lang="tr-TR" sz="1100" b="1" dirty="0">
              <a:solidFill>
                <a:srgbClr val="00B050"/>
              </a:solidFill>
            </a:endParaRPr>
          </a:p>
          <a:p>
            <a:pPr marL="285750" indent="-285750">
              <a:buFontTx/>
              <a:buChar char="-"/>
            </a:pPr>
            <a:r>
              <a:rPr lang="ru-RU" sz="1100" b="1" dirty="0">
                <a:solidFill>
                  <a:srgbClr val="00B050"/>
                </a:solidFill>
              </a:rPr>
              <a:t>1,5</a:t>
            </a:r>
            <a:r>
              <a:rPr lang="tr-TR" sz="1100" b="1" dirty="0">
                <a:solidFill>
                  <a:srgbClr val="00B050"/>
                </a:solidFill>
              </a:rPr>
              <a:t> </a:t>
            </a:r>
            <a:r>
              <a:rPr lang="tr-TR" sz="1100" b="1" dirty="0" smtClean="0">
                <a:solidFill>
                  <a:srgbClr val="00B050"/>
                </a:solidFill>
              </a:rPr>
              <a:t>KW</a:t>
            </a:r>
            <a:r>
              <a:rPr lang="ru-RU" sz="1100" b="1" dirty="0" smtClean="0">
                <a:solidFill>
                  <a:srgbClr val="00B050"/>
                </a:solidFill>
              </a:rPr>
              <a:t> </a:t>
            </a:r>
            <a:r>
              <a:rPr lang="tr-TR" sz="1100" b="1" dirty="0" smtClean="0">
                <a:solidFill>
                  <a:srgbClr val="00B050"/>
                </a:solidFill>
              </a:rPr>
              <a:t>FREQUENCE INVERTOR</a:t>
            </a:r>
            <a:endParaRPr lang="tr-TR" sz="1100" b="1" dirty="0">
              <a:solidFill>
                <a:srgbClr val="00B050"/>
              </a:solidFill>
            </a:endParaRPr>
          </a:p>
          <a:p>
            <a:endParaRPr lang="ru-RU" sz="1100" b="1" dirty="0" smtClean="0">
              <a:solidFill>
                <a:srgbClr val="00B050"/>
              </a:solidFill>
            </a:endParaRPr>
          </a:p>
          <a:p>
            <a:pPr marL="285750" indent="-285750">
              <a:buFontTx/>
              <a:buChar char="-"/>
            </a:pPr>
            <a:r>
              <a:rPr lang="ru-RU" sz="1100" b="1" dirty="0">
                <a:solidFill>
                  <a:schemeClr val="accent5">
                    <a:lumMod val="75000"/>
                  </a:schemeClr>
                </a:solidFill>
              </a:rPr>
              <a:t>4</a:t>
            </a:r>
            <a:r>
              <a:rPr lang="tr-TR" sz="1100" b="1" dirty="0">
                <a:solidFill>
                  <a:schemeClr val="accent5">
                    <a:lumMod val="75000"/>
                  </a:schemeClr>
                </a:solidFill>
              </a:rPr>
              <a:t>.000 M3/H   </a:t>
            </a:r>
            <a:r>
              <a:rPr lang="ru-RU" sz="1100" b="1" dirty="0">
                <a:solidFill>
                  <a:srgbClr val="00B050"/>
                </a:solidFill>
              </a:rPr>
              <a:t>ТКС9-9 </a:t>
            </a:r>
            <a:r>
              <a:rPr lang="tr-TR" sz="1100" b="1" dirty="0" smtClean="0">
                <a:solidFill>
                  <a:srgbClr val="00B050"/>
                </a:solidFill>
              </a:rPr>
              <a:t>BOX FAN</a:t>
            </a:r>
            <a:endParaRPr lang="tr-TR" sz="1100" b="1" dirty="0">
              <a:solidFill>
                <a:srgbClr val="00B050"/>
              </a:solidFill>
            </a:endParaRPr>
          </a:p>
          <a:p>
            <a:pPr marL="285750" indent="-285750">
              <a:buFontTx/>
              <a:buChar char="-"/>
            </a:pPr>
            <a:r>
              <a:rPr lang="ru-RU" sz="1100" b="1" dirty="0">
                <a:solidFill>
                  <a:srgbClr val="00B050"/>
                </a:solidFill>
              </a:rPr>
              <a:t>1,5</a:t>
            </a:r>
            <a:r>
              <a:rPr lang="tr-TR" sz="1100" b="1" dirty="0">
                <a:solidFill>
                  <a:srgbClr val="00B050"/>
                </a:solidFill>
              </a:rPr>
              <a:t> </a:t>
            </a:r>
            <a:r>
              <a:rPr lang="tr-TR" sz="1100" b="1" dirty="0" smtClean="0">
                <a:solidFill>
                  <a:srgbClr val="00B050"/>
                </a:solidFill>
              </a:rPr>
              <a:t>KW</a:t>
            </a:r>
            <a:r>
              <a:rPr lang="ru-RU" sz="1100" b="1" dirty="0" smtClean="0">
                <a:solidFill>
                  <a:srgbClr val="00B050"/>
                </a:solidFill>
              </a:rPr>
              <a:t> </a:t>
            </a:r>
            <a:r>
              <a:rPr lang="tr-TR" sz="1100" b="1" dirty="0" smtClean="0">
                <a:solidFill>
                  <a:srgbClr val="00B050"/>
                </a:solidFill>
              </a:rPr>
              <a:t>FREQUENCE INVERTOR</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ru-RU" sz="1100" b="1" dirty="0" smtClean="0">
                <a:solidFill>
                  <a:schemeClr val="accent5">
                    <a:lumMod val="75000"/>
                  </a:schemeClr>
                </a:solidFill>
              </a:rPr>
              <a:t>3</a:t>
            </a:r>
            <a:r>
              <a:rPr lang="tr-TR" sz="1100" b="1" dirty="0" smtClean="0">
                <a:solidFill>
                  <a:schemeClr val="accent5">
                    <a:lumMod val="75000"/>
                  </a:schemeClr>
                </a:solidFill>
              </a:rPr>
              <a:t>.</a:t>
            </a:r>
            <a:r>
              <a:rPr lang="ru-RU" sz="1100" b="1" dirty="0" smtClean="0">
                <a:solidFill>
                  <a:schemeClr val="accent5">
                    <a:lumMod val="75000"/>
                  </a:schemeClr>
                </a:solidFill>
              </a:rPr>
              <a:t>2</a:t>
            </a:r>
            <a:r>
              <a:rPr lang="tr-TR" sz="1100" b="1" dirty="0" smtClean="0">
                <a:solidFill>
                  <a:schemeClr val="accent5">
                    <a:lumMod val="75000"/>
                  </a:schemeClr>
                </a:solidFill>
              </a:rPr>
              <a:t>00 </a:t>
            </a:r>
            <a:r>
              <a:rPr lang="tr-TR" sz="1100" b="1" dirty="0">
                <a:solidFill>
                  <a:schemeClr val="accent5">
                    <a:lumMod val="75000"/>
                  </a:schemeClr>
                </a:solidFill>
              </a:rPr>
              <a:t>M3/H   </a:t>
            </a:r>
            <a:r>
              <a:rPr lang="ru-RU" sz="1100" b="1" dirty="0" smtClean="0">
                <a:solidFill>
                  <a:srgbClr val="00B050"/>
                </a:solidFill>
              </a:rPr>
              <a:t>ТКС9-7 </a:t>
            </a:r>
            <a:r>
              <a:rPr lang="tr-TR" sz="1100" b="1" dirty="0" smtClean="0">
                <a:solidFill>
                  <a:srgbClr val="00B050"/>
                </a:solidFill>
              </a:rPr>
              <a:t>BOX FAN</a:t>
            </a:r>
            <a:endParaRPr lang="tr-TR" sz="1100" b="1" dirty="0">
              <a:solidFill>
                <a:srgbClr val="00B050"/>
              </a:solidFill>
            </a:endParaRPr>
          </a:p>
          <a:p>
            <a:pPr marL="285750" indent="-285750">
              <a:buFontTx/>
              <a:buChar char="-"/>
            </a:pPr>
            <a:r>
              <a:rPr lang="ru-RU" sz="1100" b="1" dirty="0" smtClean="0">
                <a:solidFill>
                  <a:srgbClr val="00B050"/>
                </a:solidFill>
              </a:rPr>
              <a:t>0,75</a:t>
            </a:r>
            <a:r>
              <a:rPr lang="tr-TR" sz="1100" b="1" dirty="0" smtClean="0">
                <a:solidFill>
                  <a:srgbClr val="00B050"/>
                </a:solidFill>
              </a:rPr>
              <a:t> KW</a:t>
            </a:r>
            <a:r>
              <a:rPr lang="ru-RU" sz="1100" b="1" dirty="0" smtClean="0">
                <a:solidFill>
                  <a:srgbClr val="00B050"/>
                </a:solidFill>
              </a:rPr>
              <a:t> </a:t>
            </a:r>
            <a:r>
              <a:rPr lang="tr-TR" sz="1100" b="1" dirty="0" smtClean="0">
                <a:solidFill>
                  <a:srgbClr val="00B050"/>
                </a:solidFill>
              </a:rPr>
              <a:t>FREQUENCE INVERTOR</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ru-RU" sz="1100" b="1" dirty="0">
                <a:solidFill>
                  <a:schemeClr val="accent5">
                    <a:lumMod val="75000"/>
                  </a:schemeClr>
                </a:solidFill>
              </a:rPr>
              <a:t>3</a:t>
            </a:r>
            <a:r>
              <a:rPr lang="tr-TR" sz="1100" b="1" dirty="0">
                <a:solidFill>
                  <a:schemeClr val="accent5">
                    <a:lumMod val="75000"/>
                  </a:schemeClr>
                </a:solidFill>
              </a:rPr>
              <a:t>.</a:t>
            </a:r>
            <a:r>
              <a:rPr lang="ru-RU" sz="1100" b="1" dirty="0">
                <a:solidFill>
                  <a:schemeClr val="accent5">
                    <a:lumMod val="75000"/>
                  </a:schemeClr>
                </a:solidFill>
              </a:rPr>
              <a:t>2</a:t>
            </a:r>
            <a:r>
              <a:rPr lang="tr-TR" sz="1100" b="1" dirty="0">
                <a:solidFill>
                  <a:schemeClr val="accent5">
                    <a:lumMod val="75000"/>
                  </a:schemeClr>
                </a:solidFill>
              </a:rPr>
              <a:t>00 M3/H   </a:t>
            </a:r>
            <a:r>
              <a:rPr lang="ru-RU" sz="1100" b="1" dirty="0">
                <a:solidFill>
                  <a:srgbClr val="00B050"/>
                </a:solidFill>
              </a:rPr>
              <a:t>ТКС9-7 </a:t>
            </a:r>
            <a:r>
              <a:rPr lang="tr-TR" sz="1100" b="1" dirty="0" smtClean="0">
                <a:solidFill>
                  <a:srgbClr val="00B050"/>
                </a:solidFill>
              </a:rPr>
              <a:t>BOX FAN</a:t>
            </a:r>
            <a:endParaRPr lang="tr-TR" sz="1100" b="1" dirty="0">
              <a:solidFill>
                <a:srgbClr val="00B050"/>
              </a:solidFill>
            </a:endParaRPr>
          </a:p>
          <a:p>
            <a:pPr marL="285750" indent="-285750">
              <a:buFontTx/>
              <a:buChar char="-"/>
            </a:pPr>
            <a:r>
              <a:rPr lang="ru-RU" sz="1100" b="1" dirty="0">
                <a:solidFill>
                  <a:srgbClr val="00B050"/>
                </a:solidFill>
              </a:rPr>
              <a:t>0,75</a:t>
            </a:r>
            <a:r>
              <a:rPr lang="tr-TR" sz="1100" b="1" dirty="0">
                <a:solidFill>
                  <a:srgbClr val="00B050"/>
                </a:solidFill>
              </a:rPr>
              <a:t> </a:t>
            </a:r>
            <a:r>
              <a:rPr lang="tr-TR" sz="1100" b="1" dirty="0" smtClean="0">
                <a:solidFill>
                  <a:srgbClr val="00B050"/>
                </a:solidFill>
              </a:rPr>
              <a:t>KW</a:t>
            </a:r>
            <a:r>
              <a:rPr lang="ru-RU" sz="1100" b="1" dirty="0" smtClean="0">
                <a:solidFill>
                  <a:srgbClr val="00B050"/>
                </a:solidFill>
              </a:rPr>
              <a:t> </a:t>
            </a:r>
            <a:r>
              <a:rPr lang="tr-TR" sz="1100" b="1" dirty="0" smtClean="0">
                <a:solidFill>
                  <a:srgbClr val="00B050"/>
                </a:solidFill>
              </a:rPr>
              <a:t>FREQUENCE INVERTOR</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 y="3362067"/>
            <a:ext cx="5341970" cy="3410720"/>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3" name="Resim 2"/>
          <p:cNvPicPr>
            <a:picLocks noChangeAspect="1"/>
          </p:cNvPicPr>
          <p:nvPr/>
        </p:nvPicPr>
        <p:blipFill rotWithShape="1">
          <a:blip r:embed="rId4">
            <a:extLst>
              <a:ext uri="{28A0092B-C50C-407E-A947-70E740481C1C}">
                <a14:useLocalDpi xmlns:a14="http://schemas.microsoft.com/office/drawing/2010/main" val="0"/>
              </a:ext>
            </a:extLst>
          </a:blip>
          <a:srcRect t="17803" b="18045"/>
          <a:stretch/>
        </p:blipFill>
        <p:spPr>
          <a:xfrm>
            <a:off x="1355717" y="1360079"/>
            <a:ext cx="2378719" cy="1204825"/>
          </a:xfrm>
          <a:prstGeom prst="rect">
            <a:avLst/>
          </a:prstGeom>
        </p:spPr>
      </p:pic>
      <p:pic>
        <p:nvPicPr>
          <p:cNvPr id="12" name="Resim 11"/>
          <p:cNvPicPr>
            <a:picLocks noChangeAspect="1"/>
          </p:cNvPicPr>
          <p:nvPr/>
        </p:nvPicPr>
        <p:blipFill rotWithShape="1">
          <a:blip r:embed="rId5">
            <a:extLst>
              <a:ext uri="{28A0092B-C50C-407E-A947-70E740481C1C}">
                <a14:useLocalDpi xmlns:a14="http://schemas.microsoft.com/office/drawing/2010/main" val="0"/>
              </a:ext>
            </a:extLst>
          </a:blip>
          <a:srcRect t="7696" b="-1"/>
          <a:stretch/>
        </p:blipFill>
        <p:spPr>
          <a:xfrm>
            <a:off x="3005991" y="2762867"/>
            <a:ext cx="1968997" cy="1817471"/>
          </a:xfrm>
          <a:prstGeom prst="rect">
            <a:avLst/>
          </a:prstGeom>
        </p:spPr>
      </p:pic>
      <p:pic>
        <p:nvPicPr>
          <p:cNvPr id="4" name="Resi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714" y="2596146"/>
            <a:ext cx="2806117" cy="1665708"/>
          </a:xfrm>
          <a:prstGeom prst="rect">
            <a:avLst/>
          </a:prstGeom>
        </p:spPr>
      </p:pic>
    </p:spTree>
    <p:extLst>
      <p:ext uri="{BB962C8B-B14F-4D97-AF65-F5344CB8AC3E}">
        <p14:creationId xmlns:p14="http://schemas.microsoft.com/office/powerpoint/2010/main" val="1022777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6692" y="444494"/>
            <a:ext cx="5425413"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585801" y="970850"/>
            <a:ext cx="6261756" cy="430887"/>
          </a:xfrm>
          <a:prstGeom prst="rect">
            <a:avLst/>
          </a:prstGeom>
        </p:spPr>
        <p:txBody>
          <a:bodyPr wrap="square">
            <a:spAutoFit/>
          </a:bodyPr>
          <a:lstStyle/>
          <a:p>
            <a:pPr algn="ct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RADISSON BLU </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HOTEL</a:t>
            </a:r>
          </a:p>
        </p:txBody>
      </p:sp>
      <p:sp>
        <p:nvSpPr>
          <p:cNvPr id="9" name="Dikdörtgen 8"/>
          <p:cNvSpPr/>
          <p:nvPr/>
        </p:nvSpPr>
        <p:spPr>
          <a:xfrm>
            <a:off x="5150797" y="677060"/>
            <a:ext cx="3813691" cy="4832092"/>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16.200 </a:t>
            </a:r>
            <a:r>
              <a:rPr lang="tr-TR" sz="1100" b="1" dirty="0">
                <a:solidFill>
                  <a:schemeClr val="accent5">
                    <a:lumMod val="75000"/>
                  </a:schemeClr>
                </a:solidFill>
              </a:rPr>
              <a:t>M3/H   </a:t>
            </a:r>
            <a:r>
              <a:rPr lang="tr-TR" sz="1100" b="1" dirty="0" smtClean="0">
                <a:solidFill>
                  <a:srgbClr val="00B050"/>
                </a:solidFill>
              </a:rPr>
              <a:t>TKS17-16  AHU MIXED AIR+</a:t>
            </a:r>
            <a:endParaRPr lang="tr-TR" sz="1100" b="1" dirty="0">
              <a:solidFill>
                <a:srgbClr val="00B050"/>
              </a:solidFill>
            </a:endParaRPr>
          </a:p>
          <a:p>
            <a:pPr marL="285750" indent="-285750">
              <a:buFontTx/>
              <a:buChar char="-"/>
            </a:pP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15.500 M3/H   </a:t>
            </a:r>
            <a:r>
              <a:rPr lang="tr-TR" sz="1100" b="1" dirty="0" smtClean="0">
                <a:solidFill>
                  <a:srgbClr val="00B050"/>
                </a:solidFill>
              </a:rPr>
              <a:t>TKS16-14  AHU  + AUTOMATION PANEL</a:t>
            </a: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10.500 </a:t>
            </a:r>
            <a:r>
              <a:rPr lang="tr-TR" sz="1100" b="1" dirty="0">
                <a:solidFill>
                  <a:schemeClr val="accent5">
                    <a:lumMod val="75000"/>
                  </a:schemeClr>
                </a:solidFill>
              </a:rPr>
              <a:t>M3/H   </a:t>
            </a:r>
            <a:r>
              <a:rPr lang="tr-TR" sz="1100" b="1" dirty="0" smtClean="0">
                <a:solidFill>
                  <a:srgbClr val="00B050"/>
                </a:solidFill>
              </a:rPr>
              <a:t>TKS13-13  AHU MIXED AIR+</a:t>
            </a:r>
            <a:endParaRPr lang="tr-TR" sz="1100" b="1" dirty="0">
              <a:solidFill>
                <a:srgbClr val="00B050"/>
              </a:solidFill>
            </a:endParaRPr>
          </a:p>
          <a:p>
            <a:pPr marL="285750" indent="-285750">
              <a:buFontTx/>
              <a:buChar char="-"/>
            </a:pP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10.500 </a:t>
            </a:r>
            <a:r>
              <a:rPr lang="tr-TR" sz="1100" b="1" dirty="0">
                <a:solidFill>
                  <a:schemeClr val="accent5">
                    <a:lumMod val="75000"/>
                  </a:schemeClr>
                </a:solidFill>
              </a:rPr>
              <a:t>M3/H   </a:t>
            </a:r>
            <a:r>
              <a:rPr lang="tr-TR" sz="1100" b="1" dirty="0" smtClean="0">
                <a:solidFill>
                  <a:srgbClr val="00B050"/>
                </a:solidFill>
              </a:rPr>
              <a:t>TKS13-13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10.000 M3/H   </a:t>
            </a:r>
            <a:r>
              <a:rPr lang="tr-TR" sz="1100" b="1" dirty="0" smtClean="0">
                <a:solidFill>
                  <a:srgbClr val="00B050"/>
                </a:solidFill>
              </a:rPr>
              <a:t>TKS13-13  AHU + AUTOMATION PANEL</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9.250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TKS13-10  AHU MIXED AIR+</a:t>
            </a:r>
            <a:endParaRPr lang="tr-TR" sz="1100" b="1" dirty="0">
              <a:solidFill>
                <a:srgbClr val="00B050"/>
              </a:solidFill>
            </a:endParaRPr>
          </a:p>
          <a:p>
            <a:pPr marL="285750" indent="-285750">
              <a:buFontTx/>
              <a:buChar char="-"/>
            </a:pP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8.600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TKS13-10  AHU MIXED AIR+</a:t>
            </a:r>
            <a:endParaRPr lang="tr-TR" sz="1100" b="1" dirty="0">
              <a:solidFill>
                <a:srgbClr val="00B050"/>
              </a:solidFill>
            </a:endParaRPr>
          </a:p>
          <a:p>
            <a:pPr marL="285750" indent="-285750">
              <a:buFontTx/>
              <a:buChar char="-"/>
            </a:pP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7.500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TKS13-9  AHU MIXED AIR+</a:t>
            </a:r>
            <a:endParaRPr lang="tr-TR" sz="1100" b="1" dirty="0">
              <a:solidFill>
                <a:srgbClr val="00B050"/>
              </a:solidFill>
            </a:endParaRPr>
          </a:p>
          <a:p>
            <a:pPr marL="285750" indent="-285750">
              <a:buFontTx/>
              <a:buChar char="-"/>
            </a:pPr>
            <a:r>
              <a:rPr lang="tr-TR" sz="1100" b="1" dirty="0" smtClean="0">
                <a:solidFill>
                  <a:srgbClr val="00B050"/>
                </a:solidFill>
              </a:rPr>
              <a:t>AUTOMATION PANEL</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4.000 M3/H </a:t>
            </a:r>
            <a:r>
              <a:rPr lang="tr-TR" sz="1100" b="1" dirty="0" smtClean="0">
                <a:solidFill>
                  <a:srgbClr val="00B050"/>
                </a:solidFill>
              </a:rPr>
              <a:t>THNS 6000 </a:t>
            </a:r>
            <a:r>
              <a:rPr lang="pt-BR" sz="1100" b="1" dirty="0">
                <a:solidFill>
                  <a:srgbClr val="00B050"/>
                </a:solidFill>
              </a:rPr>
              <a:t>THNS 14300 </a:t>
            </a:r>
            <a:r>
              <a:rPr lang="fr-FR" sz="1100" b="1" dirty="0">
                <a:solidFill>
                  <a:srgbClr val="00B050"/>
                </a:solidFill>
              </a:rPr>
              <a:t>PACKAGE TYPE POOL DEHUMIDIFICATION </a:t>
            </a:r>
            <a:r>
              <a:rPr lang="fr-FR" sz="1100" b="1" dirty="0" smtClean="0">
                <a:solidFill>
                  <a:srgbClr val="00B050"/>
                </a:solidFill>
              </a:rPr>
              <a:t>UNIT</a:t>
            </a:r>
            <a:endParaRPr lang="tr-TR"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ru-RU" sz="1100" b="1" dirty="0" smtClean="0">
                <a:solidFill>
                  <a:schemeClr val="accent5">
                    <a:lumMod val="75000"/>
                  </a:schemeClr>
                </a:solidFill>
              </a:rPr>
              <a:t>2</a:t>
            </a:r>
            <a:r>
              <a:rPr lang="tr-TR" sz="1100" b="1" dirty="0" smtClean="0">
                <a:solidFill>
                  <a:schemeClr val="accent5">
                    <a:lumMod val="75000"/>
                  </a:schemeClr>
                </a:solidFill>
              </a:rPr>
              <a:t>.000 </a:t>
            </a:r>
            <a:r>
              <a:rPr lang="tr-TR" sz="1100" b="1" dirty="0">
                <a:solidFill>
                  <a:schemeClr val="accent5">
                    <a:lumMod val="75000"/>
                  </a:schemeClr>
                </a:solidFill>
              </a:rPr>
              <a:t>M3/H   </a:t>
            </a:r>
            <a:r>
              <a:rPr lang="tr-TR" sz="1100" b="1" dirty="0" smtClean="0">
                <a:solidFill>
                  <a:srgbClr val="00B050"/>
                </a:solidFill>
              </a:rPr>
              <a:t>THRV-</a:t>
            </a:r>
            <a:r>
              <a:rPr lang="ru-RU" sz="1100" b="1" dirty="0" smtClean="0">
                <a:solidFill>
                  <a:srgbClr val="00B050"/>
                </a:solidFill>
              </a:rPr>
              <a:t>2</a:t>
            </a:r>
            <a:r>
              <a:rPr lang="tr-TR" sz="1100" b="1" dirty="0" smtClean="0">
                <a:solidFill>
                  <a:srgbClr val="00B050"/>
                </a:solidFill>
              </a:rPr>
              <a:t>0 HEAT RECOVERY UNIT </a:t>
            </a: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6" y="3093106"/>
            <a:ext cx="5601587" cy="3581433"/>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3" name="Resim 2"/>
          <p:cNvPicPr>
            <a:picLocks noChangeAspect="1"/>
          </p:cNvPicPr>
          <p:nvPr/>
        </p:nvPicPr>
        <p:blipFill rotWithShape="1">
          <a:blip r:embed="rId4">
            <a:extLst>
              <a:ext uri="{28A0092B-C50C-407E-A947-70E740481C1C}">
                <a14:useLocalDpi xmlns:a14="http://schemas.microsoft.com/office/drawing/2010/main" val="0"/>
              </a:ext>
            </a:extLst>
          </a:blip>
          <a:srcRect t="35618" b="34983"/>
          <a:stretch/>
        </p:blipFill>
        <p:spPr>
          <a:xfrm>
            <a:off x="1220114" y="1406411"/>
            <a:ext cx="2868506" cy="843330"/>
          </a:xfrm>
          <a:prstGeom prst="rect">
            <a:avLst/>
          </a:prstGeom>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934" y="2319319"/>
            <a:ext cx="2523874" cy="1729322"/>
          </a:xfrm>
          <a:prstGeom prst="rect">
            <a:avLst/>
          </a:prstGeom>
        </p:spPr>
      </p:pic>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816" y="2319319"/>
            <a:ext cx="2234981" cy="1729322"/>
          </a:xfrm>
          <a:prstGeom prst="rect">
            <a:avLst/>
          </a:prstGeom>
        </p:spPr>
      </p:pic>
    </p:spTree>
    <p:extLst>
      <p:ext uri="{BB962C8B-B14F-4D97-AF65-F5344CB8AC3E}">
        <p14:creationId xmlns:p14="http://schemas.microsoft.com/office/powerpoint/2010/main" val="308493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7" y="-11275"/>
            <a:ext cx="9144000" cy="6858000"/>
          </a:xfrm>
          <a:prstGeom prst="rect">
            <a:avLst/>
          </a:prstGeom>
        </p:spPr>
      </p:pic>
      <p:sp>
        <p:nvSpPr>
          <p:cNvPr id="10" name="Dikdörtgen 9"/>
          <p:cNvSpPr/>
          <p:nvPr/>
        </p:nvSpPr>
        <p:spPr>
          <a:xfrm>
            <a:off x="-167630" y="89187"/>
            <a:ext cx="5425413"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585802" y="714962"/>
            <a:ext cx="6261756" cy="2123658"/>
          </a:xfrm>
          <a:prstGeom prst="rect">
            <a:avLst/>
          </a:prstGeom>
        </p:spPr>
        <p:txBody>
          <a:bodyPr wrap="square">
            <a:spAutoFit/>
          </a:bodyPr>
          <a:lstStyle/>
          <a:p>
            <a:pPr algn="ct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RIXOS OTEL </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PROJECTS</a:t>
            </a:r>
          </a:p>
          <a:p>
            <a:pPr algn="ctr"/>
            <a:r>
              <a:rPr lang="tr-TR" sz="2200" b="1" dirty="0" err="1" smtClean="0">
                <a:ln w="13462">
                  <a:solidFill>
                    <a:schemeClr val="bg1"/>
                  </a:solidFill>
                  <a:prstDash val="solid"/>
                </a:ln>
                <a:solidFill>
                  <a:schemeClr val="accent5">
                    <a:lumMod val="75000"/>
                  </a:schemeClr>
                </a:solidFill>
                <a:effectLst>
                  <a:outerShdw dist="38100" dir="2700000" algn="bl" rotWithShape="0">
                    <a:schemeClr val="accent5"/>
                  </a:outerShdw>
                </a:effectLst>
              </a:rPr>
              <a:t>Rixos</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 Premium 	DUBAI</a:t>
            </a:r>
            <a:endPar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r>
              <a:rPr lang="tr-TR" sz="2200" b="1" dirty="0" err="1">
                <a:ln w="13462">
                  <a:solidFill>
                    <a:schemeClr val="bg1"/>
                  </a:solidFill>
                  <a:prstDash val="solid"/>
                </a:ln>
                <a:solidFill>
                  <a:schemeClr val="accent5">
                    <a:lumMod val="75000"/>
                  </a:schemeClr>
                </a:solidFill>
                <a:effectLst>
                  <a:outerShdw dist="38100" dir="2700000" algn="bl" rotWithShape="0">
                    <a:schemeClr val="accent5"/>
                  </a:outerShdw>
                </a:effectLst>
              </a:rPr>
              <a:t>Rixos</a:t>
            </a: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 Premium 	</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BODRUM</a:t>
            </a:r>
            <a:endParaRPr lang="ru-RU" sz="22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r>
              <a:rPr lang="tr-TR" sz="2200" b="1" dirty="0" err="1" smtClean="0">
                <a:ln w="13462">
                  <a:solidFill>
                    <a:schemeClr val="bg1"/>
                  </a:solidFill>
                  <a:prstDash val="solid"/>
                </a:ln>
                <a:solidFill>
                  <a:schemeClr val="accent5">
                    <a:lumMod val="75000"/>
                  </a:schemeClr>
                </a:solidFill>
                <a:effectLst>
                  <a:outerShdw dist="38100" dir="2700000" algn="bl" rotWithShape="0">
                    <a:schemeClr val="accent5"/>
                  </a:outerShdw>
                </a:effectLst>
              </a:rPr>
              <a:t>Rixos</a:t>
            </a: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 Premium 	</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DUBROVNIK</a:t>
            </a:r>
          </a:p>
          <a:p>
            <a:pPr algn="ctr"/>
            <a:r>
              <a:rPr lang="tr-TR" sz="2200" b="1" dirty="0" err="1">
                <a:ln w="13462">
                  <a:solidFill>
                    <a:schemeClr val="bg1"/>
                  </a:solidFill>
                  <a:prstDash val="solid"/>
                </a:ln>
                <a:solidFill>
                  <a:schemeClr val="accent5">
                    <a:lumMod val="75000"/>
                  </a:schemeClr>
                </a:solidFill>
                <a:effectLst>
                  <a:outerShdw dist="38100" dir="2700000" algn="bl" rotWithShape="0">
                    <a:schemeClr val="accent5"/>
                  </a:outerShdw>
                </a:effectLst>
              </a:rPr>
              <a:t>Rixos</a:t>
            </a: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 Premium 	</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ABU DHABI</a:t>
            </a:r>
            <a:endPar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endParaRPr lang="ru-RU" sz="22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4912029" y="798696"/>
            <a:ext cx="4506973" cy="4154984"/>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13.500 M3/H   </a:t>
            </a:r>
            <a:r>
              <a:rPr lang="tr-TR" sz="1100" b="1" dirty="0" smtClean="0">
                <a:solidFill>
                  <a:srgbClr val="00B050"/>
                </a:solidFill>
              </a:rPr>
              <a:t>TKS16-13  AHU + AUTOMATION PANEL</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10.000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TKS13-13  AHU + 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8.000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TKS13-10  AHU + 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ru-RU" sz="1100" b="1" dirty="0" smtClean="0">
                <a:solidFill>
                  <a:schemeClr val="accent5">
                    <a:lumMod val="75000"/>
                  </a:schemeClr>
                </a:solidFill>
              </a:rPr>
              <a:t>6</a:t>
            </a:r>
            <a:r>
              <a:rPr lang="tr-TR" sz="1100" b="1" dirty="0" smtClean="0">
                <a:solidFill>
                  <a:schemeClr val="accent5">
                    <a:lumMod val="75000"/>
                  </a:schemeClr>
                </a:solidFill>
              </a:rPr>
              <a:t>.000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TKS10-10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ru-RU" sz="1100" b="1" dirty="0" smtClean="0">
                <a:solidFill>
                  <a:schemeClr val="accent5">
                    <a:lumMod val="75000"/>
                  </a:schemeClr>
                </a:solidFill>
              </a:rPr>
              <a:t>4</a:t>
            </a:r>
            <a:r>
              <a:rPr lang="tr-TR" sz="1100" b="1" dirty="0" smtClean="0">
                <a:solidFill>
                  <a:schemeClr val="accent5">
                    <a:lumMod val="75000"/>
                  </a:schemeClr>
                </a:solidFill>
              </a:rPr>
              <a:t>.</a:t>
            </a:r>
            <a:r>
              <a:rPr lang="ru-RU" sz="1100" b="1" dirty="0" smtClean="0">
                <a:solidFill>
                  <a:schemeClr val="accent5">
                    <a:lumMod val="75000"/>
                  </a:schemeClr>
                </a:solidFill>
              </a:rPr>
              <a:t>32</a:t>
            </a:r>
            <a:r>
              <a:rPr lang="tr-TR" sz="1100" b="1" dirty="0" smtClean="0">
                <a:solidFill>
                  <a:schemeClr val="accent5">
                    <a:lumMod val="75000"/>
                  </a:schemeClr>
                </a:solidFill>
              </a:rPr>
              <a:t>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9</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ru-RU" sz="1100" b="1" dirty="0" smtClean="0">
                <a:solidFill>
                  <a:schemeClr val="accent5">
                    <a:lumMod val="75000"/>
                  </a:schemeClr>
                </a:solidFill>
              </a:rPr>
              <a:t>3</a:t>
            </a:r>
            <a:r>
              <a:rPr lang="tr-TR" sz="1100" b="1" dirty="0" smtClean="0">
                <a:solidFill>
                  <a:schemeClr val="accent5">
                    <a:lumMod val="75000"/>
                  </a:schemeClr>
                </a:solidFill>
              </a:rPr>
              <a:t>.</a:t>
            </a:r>
            <a:r>
              <a:rPr lang="ru-RU" sz="1100" b="1" dirty="0" smtClean="0">
                <a:solidFill>
                  <a:schemeClr val="accent5">
                    <a:lumMod val="75000"/>
                  </a:schemeClr>
                </a:solidFill>
              </a:rPr>
              <a:t>9</a:t>
            </a:r>
            <a:r>
              <a:rPr lang="tr-TR" sz="1100" b="1" dirty="0" smtClean="0">
                <a:solidFill>
                  <a:schemeClr val="accent5">
                    <a:lumMod val="75000"/>
                  </a:schemeClr>
                </a:solidFill>
              </a:rPr>
              <a:t>00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9</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ru-RU" sz="1100" b="1" dirty="0" smtClean="0">
                <a:solidFill>
                  <a:schemeClr val="accent5">
                    <a:lumMod val="75000"/>
                  </a:schemeClr>
                </a:solidFill>
              </a:rPr>
              <a:t>3</a:t>
            </a:r>
            <a:r>
              <a:rPr lang="tr-TR" sz="1100" b="1" dirty="0" smtClean="0">
                <a:solidFill>
                  <a:schemeClr val="accent5">
                    <a:lumMod val="75000"/>
                  </a:schemeClr>
                </a:solidFill>
              </a:rPr>
              <a:t>.</a:t>
            </a:r>
            <a:r>
              <a:rPr lang="ru-RU" sz="1100" b="1" dirty="0" smtClean="0">
                <a:solidFill>
                  <a:schemeClr val="accent5">
                    <a:lumMod val="75000"/>
                  </a:schemeClr>
                </a:solidFill>
              </a:rPr>
              <a:t>6</a:t>
            </a:r>
            <a:r>
              <a:rPr lang="tr-TR" sz="1100" b="1" dirty="0" smtClean="0">
                <a:solidFill>
                  <a:schemeClr val="accent5">
                    <a:lumMod val="75000"/>
                  </a:schemeClr>
                </a:solidFill>
              </a:rPr>
              <a:t>00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9</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ru-RU" sz="1100" b="1" dirty="0" smtClean="0">
                <a:solidFill>
                  <a:schemeClr val="accent5">
                    <a:lumMod val="75000"/>
                  </a:schemeClr>
                </a:solidFill>
              </a:rPr>
              <a:t>3</a:t>
            </a:r>
            <a:r>
              <a:rPr lang="tr-TR" sz="1100" b="1" dirty="0" smtClean="0">
                <a:solidFill>
                  <a:schemeClr val="accent5">
                    <a:lumMod val="75000"/>
                  </a:schemeClr>
                </a:solidFill>
              </a:rPr>
              <a:t>.000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7</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ru-RU" sz="1100" b="1" dirty="0" smtClean="0">
                <a:solidFill>
                  <a:schemeClr val="accent5">
                    <a:lumMod val="75000"/>
                  </a:schemeClr>
                </a:solidFill>
              </a:rPr>
              <a:t>1</a:t>
            </a:r>
            <a:r>
              <a:rPr lang="tr-TR" sz="1100" b="1" dirty="0" smtClean="0">
                <a:solidFill>
                  <a:schemeClr val="accent5">
                    <a:lumMod val="75000"/>
                  </a:schemeClr>
                </a:solidFill>
              </a:rPr>
              <a:t>.</a:t>
            </a:r>
            <a:r>
              <a:rPr lang="ru-RU" sz="1100" b="1" dirty="0" smtClean="0">
                <a:solidFill>
                  <a:schemeClr val="accent5">
                    <a:lumMod val="75000"/>
                  </a:schemeClr>
                </a:solidFill>
              </a:rPr>
              <a:t>5</a:t>
            </a:r>
            <a:r>
              <a:rPr lang="tr-TR" sz="1100" b="1" dirty="0" smtClean="0">
                <a:solidFill>
                  <a:schemeClr val="accent5">
                    <a:lumMod val="75000"/>
                  </a:schemeClr>
                </a:solidFill>
              </a:rPr>
              <a:t>00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7</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a:solidFill>
                  <a:schemeClr val="accent5">
                    <a:lumMod val="75000"/>
                  </a:schemeClr>
                </a:solidFill>
              </a:rPr>
              <a:t>3.000 M3/H   </a:t>
            </a:r>
            <a:r>
              <a:rPr lang="tr-TR" sz="1100" b="1" dirty="0" smtClean="0">
                <a:solidFill>
                  <a:srgbClr val="00B050"/>
                </a:solidFill>
              </a:rPr>
              <a:t>THRV-</a:t>
            </a:r>
            <a:r>
              <a:rPr lang="ru-RU" sz="1100" b="1" dirty="0" smtClean="0">
                <a:solidFill>
                  <a:srgbClr val="00B050"/>
                </a:solidFill>
              </a:rPr>
              <a:t>4</a:t>
            </a:r>
            <a:r>
              <a:rPr lang="tr-TR" sz="1100" b="1" dirty="0" smtClean="0">
                <a:solidFill>
                  <a:srgbClr val="00B050"/>
                </a:solidFill>
              </a:rPr>
              <a:t>0 HEAT RECOVERY UNIT </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3125" y="3456689"/>
            <a:ext cx="5153293" cy="2898494"/>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3" name="Resim 2"/>
          <p:cNvPicPr>
            <a:picLocks noChangeAspect="1"/>
          </p:cNvPicPr>
          <p:nvPr/>
        </p:nvPicPr>
        <p:blipFill rotWithShape="1">
          <a:blip r:embed="rId4" cstate="print">
            <a:extLst>
              <a:ext uri="{28A0092B-C50C-407E-A947-70E740481C1C}">
                <a14:useLocalDpi xmlns:a14="http://schemas.microsoft.com/office/drawing/2010/main" val="0"/>
              </a:ext>
            </a:extLst>
          </a:blip>
          <a:srcRect t="18330" b="11058"/>
          <a:stretch/>
        </p:blipFill>
        <p:spPr>
          <a:xfrm>
            <a:off x="1144392" y="2398866"/>
            <a:ext cx="2936943" cy="1152128"/>
          </a:xfrm>
          <a:prstGeom prst="rect">
            <a:avLst/>
          </a:prstGeom>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916" y="3620959"/>
            <a:ext cx="1763428" cy="1176193"/>
          </a:xfrm>
          <a:prstGeom prst="rect">
            <a:avLst/>
          </a:prstGeom>
        </p:spPr>
      </p:pic>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052" y="4905936"/>
            <a:ext cx="1739291" cy="1176302"/>
          </a:xfrm>
          <a:prstGeom prst="rect">
            <a:avLst/>
          </a:prstGeom>
        </p:spPr>
      </p:pic>
      <p:pic>
        <p:nvPicPr>
          <p:cNvPr id="6" name="Resi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3180" y="3620959"/>
            <a:ext cx="2132795" cy="2461279"/>
          </a:xfrm>
          <a:prstGeom prst="rect">
            <a:avLst/>
          </a:prstGeom>
        </p:spPr>
      </p:pic>
    </p:spTree>
    <p:extLst>
      <p:ext uri="{BB962C8B-B14F-4D97-AF65-F5344CB8AC3E}">
        <p14:creationId xmlns:p14="http://schemas.microsoft.com/office/powerpoint/2010/main" val="4216193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6692" y="444494"/>
            <a:ext cx="5425413"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1" y="970850"/>
            <a:ext cx="5004049" cy="430887"/>
          </a:xfrm>
          <a:prstGeom prst="rect">
            <a:avLst/>
          </a:prstGeom>
        </p:spPr>
        <p:txBody>
          <a:bodyPr wrap="square">
            <a:spAutoFit/>
          </a:bodyPr>
          <a:lstStyle/>
          <a:p>
            <a:pPr algn="ct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TEKNOPARK / İSTANBUL</a:t>
            </a:r>
            <a:endParaRPr lang="ru-RU" sz="22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4912029" y="798696"/>
            <a:ext cx="4506973" cy="4154984"/>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13.500 M3/H   </a:t>
            </a:r>
            <a:r>
              <a:rPr lang="tr-TR" sz="1100" b="1" dirty="0" smtClean="0">
                <a:solidFill>
                  <a:srgbClr val="00B050"/>
                </a:solidFill>
              </a:rPr>
              <a:t>TKS16-13  AHU + AUTOMATION PANEL</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10.000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TKS13-13  AHU + 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8.000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TKS13-10  AHU + 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ru-RU" sz="1100" b="1" dirty="0" smtClean="0">
                <a:solidFill>
                  <a:schemeClr val="accent5">
                    <a:lumMod val="75000"/>
                  </a:schemeClr>
                </a:solidFill>
              </a:rPr>
              <a:t>6</a:t>
            </a:r>
            <a:r>
              <a:rPr lang="tr-TR" sz="1100" b="1" dirty="0" smtClean="0">
                <a:solidFill>
                  <a:schemeClr val="accent5">
                    <a:lumMod val="75000"/>
                  </a:schemeClr>
                </a:solidFill>
              </a:rPr>
              <a:t>.000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TKS10-10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ru-RU" sz="1100" b="1" dirty="0" smtClean="0">
                <a:solidFill>
                  <a:schemeClr val="accent5">
                    <a:lumMod val="75000"/>
                  </a:schemeClr>
                </a:solidFill>
              </a:rPr>
              <a:t>4</a:t>
            </a:r>
            <a:r>
              <a:rPr lang="tr-TR" sz="1100" b="1" dirty="0" smtClean="0">
                <a:solidFill>
                  <a:schemeClr val="accent5">
                    <a:lumMod val="75000"/>
                  </a:schemeClr>
                </a:solidFill>
              </a:rPr>
              <a:t>.</a:t>
            </a:r>
            <a:r>
              <a:rPr lang="ru-RU" sz="1100" b="1" dirty="0" smtClean="0">
                <a:solidFill>
                  <a:schemeClr val="accent5">
                    <a:lumMod val="75000"/>
                  </a:schemeClr>
                </a:solidFill>
              </a:rPr>
              <a:t>32</a:t>
            </a:r>
            <a:r>
              <a:rPr lang="tr-TR" sz="1100" b="1" dirty="0" smtClean="0">
                <a:solidFill>
                  <a:schemeClr val="accent5">
                    <a:lumMod val="75000"/>
                  </a:schemeClr>
                </a:solidFill>
              </a:rPr>
              <a:t>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9</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ru-RU" sz="1100" b="1" dirty="0" smtClean="0">
                <a:solidFill>
                  <a:schemeClr val="accent5">
                    <a:lumMod val="75000"/>
                  </a:schemeClr>
                </a:solidFill>
              </a:rPr>
              <a:t>3</a:t>
            </a:r>
            <a:r>
              <a:rPr lang="tr-TR" sz="1100" b="1" dirty="0" smtClean="0">
                <a:solidFill>
                  <a:schemeClr val="accent5">
                    <a:lumMod val="75000"/>
                  </a:schemeClr>
                </a:solidFill>
              </a:rPr>
              <a:t>.</a:t>
            </a:r>
            <a:r>
              <a:rPr lang="ru-RU" sz="1100" b="1" dirty="0" smtClean="0">
                <a:solidFill>
                  <a:schemeClr val="accent5">
                    <a:lumMod val="75000"/>
                  </a:schemeClr>
                </a:solidFill>
              </a:rPr>
              <a:t>9</a:t>
            </a:r>
            <a:r>
              <a:rPr lang="tr-TR" sz="1100" b="1" dirty="0" smtClean="0">
                <a:solidFill>
                  <a:schemeClr val="accent5">
                    <a:lumMod val="75000"/>
                  </a:schemeClr>
                </a:solidFill>
              </a:rPr>
              <a:t>00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9</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ru-RU" sz="1100" b="1" dirty="0" smtClean="0">
                <a:solidFill>
                  <a:schemeClr val="accent5">
                    <a:lumMod val="75000"/>
                  </a:schemeClr>
                </a:solidFill>
              </a:rPr>
              <a:t>3</a:t>
            </a:r>
            <a:r>
              <a:rPr lang="tr-TR" sz="1100" b="1" dirty="0" smtClean="0">
                <a:solidFill>
                  <a:schemeClr val="accent5">
                    <a:lumMod val="75000"/>
                  </a:schemeClr>
                </a:solidFill>
              </a:rPr>
              <a:t>.</a:t>
            </a:r>
            <a:r>
              <a:rPr lang="ru-RU" sz="1100" b="1" dirty="0" smtClean="0">
                <a:solidFill>
                  <a:schemeClr val="accent5">
                    <a:lumMod val="75000"/>
                  </a:schemeClr>
                </a:solidFill>
              </a:rPr>
              <a:t>6</a:t>
            </a:r>
            <a:r>
              <a:rPr lang="tr-TR" sz="1100" b="1" dirty="0" smtClean="0">
                <a:solidFill>
                  <a:schemeClr val="accent5">
                    <a:lumMod val="75000"/>
                  </a:schemeClr>
                </a:solidFill>
              </a:rPr>
              <a:t>00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9</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ru-RU" sz="1100" b="1" dirty="0" smtClean="0">
                <a:solidFill>
                  <a:schemeClr val="accent5">
                    <a:lumMod val="75000"/>
                  </a:schemeClr>
                </a:solidFill>
              </a:rPr>
              <a:t>3</a:t>
            </a:r>
            <a:r>
              <a:rPr lang="tr-TR" sz="1100" b="1" dirty="0" smtClean="0">
                <a:solidFill>
                  <a:schemeClr val="accent5">
                    <a:lumMod val="75000"/>
                  </a:schemeClr>
                </a:solidFill>
              </a:rPr>
              <a:t>.000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7</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ru-RU" sz="1100" b="1" dirty="0" smtClean="0">
                <a:solidFill>
                  <a:schemeClr val="accent5">
                    <a:lumMod val="75000"/>
                  </a:schemeClr>
                </a:solidFill>
              </a:rPr>
              <a:t>1</a:t>
            </a:r>
            <a:r>
              <a:rPr lang="tr-TR" sz="1100" b="1" dirty="0" smtClean="0">
                <a:solidFill>
                  <a:schemeClr val="accent5">
                    <a:lumMod val="75000"/>
                  </a:schemeClr>
                </a:solidFill>
              </a:rPr>
              <a:t>.</a:t>
            </a:r>
            <a:r>
              <a:rPr lang="ru-RU" sz="1100" b="1" dirty="0" smtClean="0">
                <a:solidFill>
                  <a:schemeClr val="accent5">
                    <a:lumMod val="75000"/>
                  </a:schemeClr>
                </a:solidFill>
              </a:rPr>
              <a:t>5</a:t>
            </a:r>
            <a:r>
              <a:rPr lang="tr-TR" sz="1100" b="1" dirty="0" smtClean="0">
                <a:solidFill>
                  <a:schemeClr val="accent5">
                    <a:lumMod val="75000"/>
                  </a:schemeClr>
                </a:solidFill>
              </a:rPr>
              <a:t>00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7</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a:solidFill>
                  <a:schemeClr val="accent5">
                    <a:lumMod val="75000"/>
                  </a:schemeClr>
                </a:solidFill>
              </a:rPr>
              <a:t>3.000 M3/H   </a:t>
            </a:r>
            <a:r>
              <a:rPr lang="tr-TR" sz="1100" b="1" dirty="0" smtClean="0">
                <a:solidFill>
                  <a:srgbClr val="00B050"/>
                </a:solidFill>
              </a:rPr>
              <a:t>THRV-</a:t>
            </a:r>
            <a:r>
              <a:rPr lang="ru-RU" sz="1100" b="1" dirty="0" smtClean="0">
                <a:solidFill>
                  <a:srgbClr val="00B050"/>
                </a:solidFill>
              </a:rPr>
              <a:t>4</a:t>
            </a:r>
            <a:r>
              <a:rPr lang="tr-TR" sz="1100" b="1" dirty="0" smtClean="0">
                <a:solidFill>
                  <a:srgbClr val="00B050"/>
                </a:solidFill>
              </a:rPr>
              <a:t>0 HEAT RECOVERY UNIT </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0722" y="3771858"/>
            <a:ext cx="4202370" cy="2363643"/>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241" y="1678736"/>
            <a:ext cx="1872208" cy="873697"/>
          </a:xfrm>
          <a:prstGeom prst="rect">
            <a:avLst/>
          </a:prstGeom>
        </p:spPr>
      </p:pic>
      <p:pic>
        <p:nvPicPr>
          <p:cNvPr id="15" name="Resim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271" y="2627298"/>
            <a:ext cx="4505431" cy="3039330"/>
          </a:xfrm>
          <a:prstGeom prst="rect">
            <a:avLst/>
          </a:prstGeom>
        </p:spPr>
      </p:pic>
    </p:spTree>
    <p:extLst>
      <p:ext uri="{BB962C8B-B14F-4D97-AF65-F5344CB8AC3E}">
        <p14:creationId xmlns:p14="http://schemas.microsoft.com/office/powerpoint/2010/main" val="3698656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6692" y="444494"/>
            <a:ext cx="5425413"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585801" y="970850"/>
            <a:ext cx="6261756" cy="769441"/>
          </a:xfrm>
          <a:prstGeom prst="rect">
            <a:avLst/>
          </a:prstGeom>
        </p:spPr>
        <p:txBody>
          <a:bodyPr wrap="square">
            <a:spAutoFit/>
          </a:bodyPr>
          <a:lstStyle/>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 </a:t>
            </a: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«UZAUTO </a:t>
            </a:r>
            <a:r>
              <a:rPr lang="ru-RU" sz="2200" b="1" dirty="0">
                <a:ln w="13462">
                  <a:solidFill>
                    <a:schemeClr val="bg1"/>
                  </a:solidFill>
                  <a:prstDash val="solid"/>
                </a:ln>
                <a:solidFill>
                  <a:schemeClr val="accent5">
                    <a:lumMod val="75000"/>
                  </a:schemeClr>
                </a:solidFill>
                <a:effectLst>
                  <a:outerShdw dist="38100" dir="2700000" algn="bl" rotWithShape="0">
                    <a:schemeClr val="accent5"/>
                  </a:outerShdw>
                </a:effectLst>
              </a:rPr>
              <a:t>MOTORS</a:t>
            </a: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a:t>
            </a: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 </a:t>
            </a:r>
          </a:p>
          <a:p>
            <a:pPr algn="ct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KHOREZM / </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UZBEKSTAN</a:t>
            </a:r>
          </a:p>
        </p:txBody>
      </p:sp>
      <p:sp>
        <p:nvSpPr>
          <p:cNvPr id="9" name="Dikdörtgen 8"/>
          <p:cNvSpPr/>
          <p:nvPr/>
        </p:nvSpPr>
        <p:spPr>
          <a:xfrm>
            <a:off x="4966950" y="651179"/>
            <a:ext cx="4506973" cy="4154984"/>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80.000 M3/H   </a:t>
            </a:r>
            <a:r>
              <a:rPr lang="tr-TR" sz="1100" b="1" dirty="0" smtClean="0">
                <a:solidFill>
                  <a:srgbClr val="00B050"/>
                </a:solidFill>
              </a:rPr>
              <a:t>TKS22-22  AHU HUMIDIFIER MODULE </a:t>
            </a:r>
            <a:r>
              <a:rPr lang="tr-TR" sz="1100" b="1" dirty="0">
                <a:solidFill>
                  <a:srgbClr val="00B050"/>
                </a:solidFill>
              </a:rPr>
              <a:t>+</a:t>
            </a:r>
            <a:endParaRPr lang="tr-TR" sz="1100" b="1" dirty="0" smtClean="0">
              <a:solidFill>
                <a:srgbClr val="00B050"/>
              </a:solidFill>
            </a:endParaRPr>
          </a:p>
          <a:p>
            <a:pPr marL="285750" indent="-285750">
              <a:buFontTx/>
              <a:buChar char="-"/>
            </a:pPr>
            <a:r>
              <a:rPr lang="tr-TR" sz="1100" b="1" dirty="0" smtClean="0">
                <a:solidFill>
                  <a:srgbClr val="00B050"/>
                </a:solidFill>
              </a:rPr>
              <a:t> AUTOMATION PANEL</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a:solidFill>
                  <a:schemeClr val="accent5">
                    <a:lumMod val="75000"/>
                  </a:schemeClr>
                </a:solidFill>
              </a:rPr>
              <a:t>43.000 M3/H   </a:t>
            </a:r>
            <a:r>
              <a:rPr lang="tr-TR" sz="1100" b="1" dirty="0" smtClean="0">
                <a:solidFill>
                  <a:srgbClr val="00B050"/>
                </a:solidFill>
              </a:rPr>
              <a:t>TKS22-22  AHU HUMIDIFIER MODULE+</a:t>
            </a:r>
          </a:p>
          <a:p>
            <a:pPr marL="285750" indent="-285750">
              <a:buFontTx/>
              <a:buChar char="-"/>
            </a:pP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25.000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TKS19-17  AHU HUMIDIFIER MODULE+</a:t>
            </a:r>
          </a:p>
          <a:p>
            <a:pPr marL="285750" indent="-285750">
              <a:buFontTx/>
              <a:buChar char="-"/>
            </a:pP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15.000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TKS13-13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7.500 </a:t>
            </a:r>
            <a:r>
              <a:rPr lang="tr-TR" sz="1100" b="1" dirty="0">
                <a:solidFill>
                  <a:schemeClr val="accent5">
                    <a:lumMod val="75000"/>
                  </a:schemeClr>
                </a:solidFill>
              </a:rPr>
              <a:t>M3/H   </a:t>
            </a:r>
            <a:r>
              <a:rPr lang="tr-TR" sz="1100" b="1" dirty="0" smtClean="0">
                <a:solidFill>
                  <a:srgbClr val="00B050"/>
                </a:solidFill>
              </a:rPr>
              <a:t>TKS10-10  BOX FAN</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tr-TR" sz="1100" b="1" dirty="0" smtClean="0">
                <a:solidFill>
                  <a:schemeClr val="accent5">
                    <a:lumMod val="75000"/>
                  </a:schemeClr>
                </a:solidFill>
              </a:rPr>
              <a:t>1.500 </a:t>
            </a:r>
            <a:r>
              <a:rPr lang="tr-TR" sz="1100" b="1" dirty="0">
                <a:solidFill>
                  <a:schemeClr val="accent5">
                    <a:lumMod val="75000"/>
                  </a:schemeClr>
                </a:solidFill>
              </a:rPr>
              <a:t>M3/H   </a:t>
            </a:r>
            <a:r>
              <a:rPr lang="tr-TR" sz="1100" b="1" dirty="0" smtClean="0">
                <a:solidFill>
                  <a:srgbClr val="00B050"/>
                </a:solidFill>
              </a:rPr>
              <a:t>TKS7-</a:t>
            </a:r>
            <a:r>
              <a:rPr lang="ru-RU" sz="1100" b="1" dirty="0" smtClean="0">
                <a:solidFill>
                  <a:srgbClr val="00B050"/>
                </a:solidFill>
              </a:rPr>
              <a:t>7</a:t>
            </a:r>
            <a:r>
              <a:rPr lang="tr-TR" sz="1100" b="1" dirty="0" smtClean="0">
                <a:solidFill>
                  <a:srgbClr val="00B050"/>
                </a:solidFill>
              </a:rPr>
              <a:t>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26.700 </a:t>
            </a:r>
            <a:r>
              <a:rPr lang="tr-TR" sz="1100" b="1" dirty="0">
                <a:solidFill>
                  <a:schemeClr val="accent5">
                    <a:lumMod val="75000"/>
                  </a:schemeClr>
                </a:solidFill>
              </a:rPr>
              <a:t>M3/H   </a:t>
            </a:r>
            <a:r>
              <a:rPr lang="tr-TR" sz="1100" b="1" dirty="0" smtClean="0">
                <a:solidFill>
                  <a:srgbClr val="00B050"/>
                </a:solidFill>
              </a:rPr>
              <a:t>ROOF TYPE AXIAL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14.400 </a:t>
            </a:r>
            <a:r>
              <a:rPr lang="tr-TR" sz="1100" b="1" dirty="0">
                <a:solidFill>
                  <a:schemeClr val="accent5">
                    <a:lumMod val="75000"/>
                  </a:schemeClr>
                </a:solidFill>
              </a:rPr>
              <a:t>M3/H   </a:t>
            </a:r>
            <a:r>
              <a:rPr lang="tr-TR" sz="1100" b="1" dirty="0">
                <a:solidFill>
                  <a:srgbClr val="00B050"/>
                </a:solidFill>
              </a:rPr>
              <a:t>ROOF TYPE AXIAL FAN</a:t>
            </a:r>
            <a:endParaRPr lang="ru-RU"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endParaRPr lang="ru-RU" sz="1100" b="1" dirty="0" smtClean="0">
              <a:solidFill>
                <a:srgbClr val="00B050"/>
              </a:solidFill>
            </a:endParaRPr>
          </a:p>
          <a:p>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3312" y="3422267"/>
            <a:ext cx="4664132" cy="2623363"/>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15" name="Resim 14"/>
          <p:cNvPicPr/>
          <p:nvPr/>
        </p:nvPicPr>
        <p:blipFill>
          <a:blip r:embed="rId4" cstate="print">
            <a:extLst>
              <a:ext uri="{28A0092B-C50C-407E-A947-70E740481C1C}">
                <a14:useLocalDpi xmlns:a14="http://schemas.microsoft.com/office/drawing/2010/main" val="0"/>
              </a:ext>
            </a:extLst>
          </a:blip>
          <a:stretch>
            <a:fillRect/>
          </a:stretch>
        </p:blipFill>
        <p:spPr>
          <a:xfrm>
            <a:off x="1619672" y="2369267"/>
            <a:ext cx="2160240" cy="1131741"/>
          </a:xfrm>
          <a:prstGeom prst="rect">
            <a:avLst/>
          </a:prstGeom>
        </p:spPr>
      </p:pic>
      <p:pic>
        <p:nvPicPr>
          <p:cNvPr id="16" name="Resim 15"/>
          <p:cNvPicPr/>
          <p:nvPr/>
        </p:nvPicPr>
        <p:blipFill>
          <a:blip r:embed="rId5" cstate="print">
            <a:extLst>
              <a:ext uri="{28A0092B-C50C-407E-A947-70E740481C1C}">
                <a14:useLocalDpi xmlns:a14="http://schemas.microsoft.com/office/drawing/2010/main" val="0"/>
              </a:ext>
            </a:extLst>
          </a:blip>
          <a:stretch>
            <a:fillRect/>
          </a:stretch>
        </p:blipFill>
        <p:spPr>
          <a:xfrm>
            <a:off x="266217" y="3594645"/>
            <a:ext cx="2166219" cy="2461126"/>
          </a:xfrm>
          <a:prstGeom prst="rect">
            <a:avLst/>
          </a:prstGeom>
        </p:spPr>
      </p:pic>
      <p:pic>
        <p:nvPicPr>
          <p:cNvPr id="12" name="Resim 11"/>
          <p:cNvPicPr>
            <a:picLocks noChangeAspect="1"/>
          </p:cNvPicPr>
          <p:nvPr/>
        </p:nvPicPr>
        <p:blipFill rotWithShape="1">
          <a:blip r:embed="rId6">
            <a:extLst>
              <a:ext uri="{28A0092B-C50C-407E-A947-70E740481C1C}">
                <a14:useLocalDpi xmlns:a14="http://schemas.microsoft.com/office/drawing/2010/main" val="0"/>
              </a:ext>
            </a:extLst>
          </a:blip>
          <a:srcRect l="8740" t="15782" b="22658"/>
          <a:stretch/>
        </p:blipFill>
        <p:spPr>
          <a:xfrm>
            <a:off x="2490570" y="3585917"/>
            <a:ext cx="2081251" cy="2469854"/>
          </a:xfrm>
          <a:prstGeom prst="rect">
            <a:avLst/>
          </a:prstGeom>
        </p:spPr>
      </p:pic>
    </p:spTree>
    <p:extLst>
      <p:ext uri="{BB962C8B-B14F-4D97-AF65-F5344CB8AC3E}">
        <p14:creationId xmlns:p14="http://schemas.microsoft.com/office/powerpoint/2010/main" val="3294189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6692" y="444494"/>
            <a:ext cx="5425413"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585801" y="970850"/>
            <a:ext cx="6261756" cy="769441"/>
          </a:xfrm>
          <a:prstGeom prst="rect">
            <a:avLst/>
          </a:prstGeom>
        </p:spPr>
        <p:txBody>
          <a:bodyPr wrap="square">
            <a:spAutoFit/>
          </a:bodyPr>
          <a:lstStyle/>
          <a:p>
            <a:pPr algn="ct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YOUTH CENTER</a:t>
            </a: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a:t>
            </a:r>
          </a:p>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 by GENERAL MOTOR</a:t>
            </a:r>
          </a:p>
        </p:txBody>
      </p:sp>
      <p:sp>
        <p:nvSpPr>
          <p:cNvPr id="9" name="Dikdörtgen 8"/>
          <p:cNvSpPr/>
          <p:nvPr/>
        </p:nvSpPr>
        <p:spPr>
          <a:xfrm>
            <a:off x="4912029" y="798696"/>
            <a:ext cx="4506973" cy="3985706"/>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25.000 M3/H   </a:t>
            </a:r>
            <a:r>
              <a:rPr lang="tr-TR" sz="1100" b="1" dirty="0" smtClean="0">
                <a:solidFill>
                  <a:srgbClr val="00B050"/>
                </a:solidFill>
              </a:rPr>
              <a:t>AHU-2  AHU FRESH AIR UNIT</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20.000 </a:t>
            </a:r>
            <a:r>
              <a:rPr lang="tr-TR" sz="1100" b="1" dirty="0">
                <a:solidFill>
                  <a:schemeClr val="accent5">
                    <a:lumMod val="75000"/>
                  </a:schemeClr>
                </a:solidFill>
              </a:rPr>
              <a:t>M3/H </a:t>
            </a:r>
            <a:r>
              <a:rPr lang="tr-TR" sz="1100" b="1" dirty="0" smtClean="0">
                <a:solidFill>
                  <a:srgbClr val="00B050"/>
                </a:solidFill>
              </a:rPr>
              <a:t>AHU-3  AHU FRESH AIR UNIT</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18.000 </a:t>
            </a:r>
            <a:r>
              <a:rPr lang="tr-TR" sz="1100" b="1" dirty="0">
                <a:solidFill>
                  <a:schemeClr val="accent5">
                    <a:lumMod val="75000"/>
                  </a:schemeClr>
                </a:solidFill>
              </a:rPr>
              <a:t>M3/H </a:t>
            </a:r>
            <a:r>
              <a:rPr lang="tr-TR" sz="1100" b="1" dirty="0" smtClean="0">
                <a:solidFill>
                  <a:srgbClr val="00B050"/>
                </a:solidFill>
              </a:rPr>
              <a:t>AHU-4  AHU FRESH AIR UNIT</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15.000 </a:t>
            </a:r>
            <a:r>
              <a:rPr lang="tr-TR" sz="1100" b="1" dirty="0">
                <a:solidFill>
                  <a:schemeClr val="accent5">
                    <a:lumMod val="75000"/>
                  </a:schemeClr>
                </a:solidFill>
              </a:rPr>
              <a:t>M3/H </a:t>
            </a:r>
            <a:r>
              <a:rPr lang="tr-TR" sz="1100" b="1" dirty="0" smtClean="0">
                <a:solidFill>
                  <a:srgbClr val="00B050"/>
                </a:solidFill>
              </a:rPr>
              <a:t>AHU-6 AHU FRESH AIR UNIT</a:t>
            </a: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1</a:t>
            </a:r>
            <a:r>
              <a:rPr lang="ru-RU" sz="1100" b="1" dirty="0" smtClean="0">
                <a:solidFill>
                  <a:schemeClr val="accent5">
                    <a:lumMod val="75000"/>
                  </a:schemeClr>
                </a:solidFill>
              </a:rPr>
              <a:t>4</a:t>
            </a:r>
            <a:r>
              <a:rPr lang="tr-TR" sz="1100" b="1" dirty="0" smtClean="0">
                <a:solidFill>
                  <a:schemeClr val="accent5">
                    <a:lumMod val="75000"/>
                  </a:schemeClr>
                </a:solidFill>
              </a:rPr>
              <a:t>.000 </a:t>
            </a:r>
            <a:r>
              <a:rPr lang="tr-TR" sz="1100" b="1" dirty="0">
                <a:solidFill>
                  <a:schemeClr val="accent5">
                    <a:lumMod val="75000"/>
                  </a:schemeClr>
                </a:solidFill>
              </a:rPr>
              <a:t>M3/H </a:t>
            </a:r>
            <a:r>
              <a:rPr lang="tr-TR" sz="1100" b="1" dirty="0">
                <a:solidFill>
                  <a:srgbClr val="00B050"/>
                </a:solidFill>
              </a:rPr>
              <a:t>AHU-5 </a:t>
            </a:r>
            <a:r>
              <a:rPr lang="tr-TR" sz="1100" b="1" dirty="0" smtClean="0">
                <a:solidFill>
                  <a:srgbClr val="00B050"/>
                </a:solidFill>
              </a:rPr>
              <a:t>AHU FRESH AIR UNIT</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tr-TR" sz="1100" b="1" dirty="0" smtClean="0">
                <a:solidFill>
                  <a:schemeClr val="accent5">
                    <a:lumMod val="75000"/>
                  </a:schemeClr>
                </a:solidFill>
              </a:rPr>
              <a:t>1</a:t>
            </a:r>
            <a:r>
              <a:rPr lang="ru-RU" sz="1100" b="1" dirty="0" smtClean="0">
                <a:solidFill>
                  <a:schemeClr val="accent5">
                    <a:lumMod val="75000"/>
                  </a:schemeClr>
                </a:solidFill>
              </a:rPr>
              <a:t>3</a:t>
            </a:r>
            <a:r>
              <a:rPr lang="tr-TR" sz="1100" b="1" dirty="0" smtClean="0">
                <a:solidFill>
                  <a:schemeClr val="accent5">
                    <a:lumMod val="75000"/>
                  </a:schemeClr>
                </a:solidFill>
              </a:rPr>
              <a:t>.500 </a:t>
            </a:r>
            <a:r>
              <a:rPr lang="tr-TR" sz="1100" b="1" dirty="0">
                <a:solidFill>
                  <a:schemeClr val="accent5">
                    <a:lumMod val="75000"/>
                  </a:schemeClr>
                </a:solidFill>
              </a:rPr>
              <a:t>M3/H </a:t>
            </a:r>
            <a:r>
              <a:rPr lang="tr-TR" sz="1100" b="1" dirty="0" smtClean="0">
                <a:solidFill>
                  <a:srgbClr val="00B050"/>
                </a:solidFill>
              </a:rPr>
              <a:t>AHU-1 AHU FRESH AIR UNIT</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6.000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9</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4.500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7</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tr-TR" sz="1100" b="1" dirty="0" smtClean="0">
                <a:solidFill>
                  <a:schemeClr val="accent5">
                    <a:lumMod val="75000"/>
                  </a:schemeClr>
                </a:solidFill>
              </a:rPr>
              <a:t>3.</a:t>
            </a:r>
            <a:r>
              <a:rPr lang="tr-TR" sz="1100" b="1" dirty="0">
                <a:solidFill>
                  <a:schemeClr val="accent5">
                    <a:lumMod val="75000"/>
                  </a:schemeClr>
                </a:solidFill>
              </a:rPr>
              <a:t>0</a:t>
            </a:r>
            <a:r>
              <a:rPr lang="tr-TR" sz="1100" b="1" dirty="0" smtClean="0">
                <a:solidFill>
                  <a:schemeClr val="accent5">
                    <a:lumMod val="75000"/>
                  </a:schemeClr>
                </a:solidFill>
              </a:rPr>
              <a:t>00 </a:t>
            </a:r>
            <a:r>
              <a:rPr lang="tr-TR" sz="1100" b="1" dirty="0">
                <a:solidFill>
                  <a:schemeClr val="accent5">
                    <a:lumMod val="75000"/>
                  </a:schemeClr>
                </a:solidFill>
              </a:rPr>
              <a:t>M3/H   </a:t>
            </a:r>
            <a:r>
              <a:rPr lang="tr-TR" sz="1100" b="1" dirty="0" smtClean="0">
                <a:solidFill>
                  <a:srgbClr val="00B050"/>
                </a:solidFill>
              </a:rPr>
              <a:t>TKS</a:t>
            </a:r>
            <a:r>
              <a:rPr lang="ru-RU" sz="1100" b="1" dirty="0" smtClean="0">
                <a:solidFill>
                  <a:srgbClr val="00B050"/>
                </a:solidFill>
              </a:rPr>
              <a:t>7</a:t>
            </a:r>
            <a:r>
              <a:rPr lang="tr-TR" sz="1100" b="1" dirty="0" smtClean="0">
                <a:solidFill>
                  <a:srgbClr val="00B050"/>
                </a:solidFill>
              </a:rPr>
              <a:t>-</a:t>
            </a:r>
            <a:r>
              <a:rPr lang="ru-RU" sz="1100" b="1" dirty="0" smtClean="0">
                <a:solidFill>
                  <a:srgbClr val="00B050"/>
                </a:solidFill>
              </a:rPr>
              <a:t>7</a:t>
            </a:r>
            <a:r>
              <a:rPr lang="tr-TR" sz="1100" b="1" dirty="0" smtClean="0">
                <a:solidFill>
                  <a:srgbClr val="00B050"/>
                </a:solidFill>
              </a:rPr>
              <a:t>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712" y="3350215"/>
            <a:ext cx="5153293" cy="2898494"/>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15" name="Resim 14"/>
          <p:cNvPicPr/>
          <p:nvPr/>
        </p:nvPicPr>
        <p:blipFill>
          <a:blip r:embed="rId4" cstate="print">
            <a:extLst>
              <a:ext uri="{28A0092B-C50C-407E-A947-70E740481C1C}">
                <a14:useLocalDpi xmlns:a14="http://schemas.microsoft.com/office/drawing/2010/main" val="0"/>
              </a:ext>
            </a:extLst>
          </a:blip>
          <a:stretch>
            <a:fillRect/>
          </a:stretch>
        </p:blipFill>
        <p:spPr>
          <a:xfrm>
            <a:off x="1547664" y="1723798"/>
            <a:ext cx="2304256" cy="1345162"/>
          </a:xfrm>
          <a:prstGeom prst="rect">
            <a:avLst/>
          </a:prstGeom>
        </p:spPr>
      </p:pic>
      <p:pic>
        <p:nvPicPr>
          <p:cNvPr id="16" name="Resim 15"/>
          <p:cNvPicPr/>
          <p:nvPr/>
        </p:nvPicPr>
        <p:blipFill rotWithShape="1">
          <a:blip r:embed="rId5" cstate="print">
            <a:extLst>
              <a:ext uri="{28A0092B-C50C-407E-A947-70E740481C1C}">
                <a14:useLocalDpi xmlns:a14="http://schemas.microsoft.com/office/drawing/2010/main" val="0"/>
              </a:ext>
            </a:extLst>
          </a:blip>
          <a:srcRect b="22806"/>
          <a:stretch/>
        </p:blipFill>
        <p:spPr bwMode="auto">
          <a:xfrm>
            <a:off x="395536" y="3227958"/>
            <a:ext cx="4104456" cy="25202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6463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6692" y="260648"/>
            <a:ext cx="5425413"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0" y="970850"/>
            <a:ext cx="4960556" cy="430887"/>
          </a:xfrm>
          <a:prstGeom prst="rect">
            <a:avLst/>
          </a:prstGeom>
        </p:spPr>
        <p:txBody>
          <a:bodyPr wrap="square">
            <a:spAutoFit/>
          </a:bodyPr>
          <a:lstStyle/>
          <a:p>
            <a:pPr algn="ct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UZBEKSTAN </a:t>
            </a: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GTL”</a:t>
            </a:r>
            <a:endPar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4960555" y="219339"/>
            <a:ext cx="4506973" cy="5847755"/>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34.002 </a:t>
            </a:r>
            <a:r>
              <a:rPr lang="tr-TR" sz="1100" b="1" dirty="0">
                <a:solidFill>
                  <a:schemeClr val="accent5">
                    <a:lumMod val="75000"/>
                  </a:schemeClr>
                </a:solidFill>
              </a:rPr>
              <a:t>M3/H </a:t>
            </a:r>
            <a:r>
              <a:rPr lang="sv-SE" sz="1100" b="1" dirty="0" smtClean="0">
                <a:solidFill>
                  <a:srgbClr val="00B050"/>
                </a:solidFill>
              </a:rPr>
              <a:t>TKS</a:t>
            </a:r>
            <a:r>
              <a:rPr lang="tr-TR" sz="1100" b="1" dirty="0" smtClean="0">
                <a:solidFill>
                  <a:srgbClr val="00B050"/>
                </a:solidFill>
              </a:rPr>
              <a:t>22</a:t>
            </a:r>
            <a:r>
              <a:rPr lang="sv-SE" sz="1100" b="1" dirty="0" smtClean="0">
                <a:solidFill>
                  <a:srgbClr val="00B050"/>
                </a:solidFill>
              </a:rPr>
              <a:t>-</a:t>
            </a:r>
            <a:r>
              <a:rPr lang="tr-TR" sz="1100" b="1" dirty="0" smtClean="0">
                <a:solidFill>
                  <a:srgbClr val="00B050"/>
                </a:solidFill>
              </a:rPr>
              <a:t>22</a:t>
            </a:r>
            <a:r>
              <a:rPr lang="sv-SE" sz="1100" b="1" dirty="0" smtClean="0">
                <a:solidFill>
                  <a:srgbClr val="00B050"/>
                </a:solidFill>
              </a:rPr>
              <a:t> </a:t>
            </a:r>
            <a:r>
              <a:rPr lang="tr-TR" sz="1100" b="1" dirty="0" smtClean="0">
                <a:solidFill>
                  <a:srgbClr val="00B050"/>
                </a:solidFill>
              </a:rPr>
              <a:t>AHU </a:t>
            </a:r>
            <a:r>
              <a:rPr lang="tr-TR" sz="1100" b="1" dirty="0">
                <a:solidFill>
                  <a:srgbClr val="00B050"/>
                </a:solidFill>
              </a:rPr>
              <a:t>+ </a:t>
            </a:r>
            <a:r>
              <a:rPr lang="tr-TR" sz="1100" b="1" dirty="0" smtClean="0">
                <a:solidFill>
                  <a:srgbClr val="00B050"/>
                </a:solidFill>
              </a:rPr>
              <a:t>AUTOMATION PANEL</a:t>
            </a: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28.649 </a:t>
            </a:r>
            <a:r>
              <a:rPr lang="tr-TR" sz="1100" b="1" dirty="0">
                <a:solidFill>
                  <a:schemeClr val="accent5">
                    <a:lumMod val="75000"/>
                  </a:schemeClr>
                </a:solidFill>
              </a:rPr>
              <a:t>M3/H </a:t>
            </a:r>
            <a:r>
              <a:rPr lang="sv-SE" sz="1100" b="1" dirty="0" smtClean="0">
                <a:solidFill>
                  <a:srgbClr val="00B050"/>
                </a:solidFill>
              </a:rPr>
              <a:t>TKS</a:t>
            </a:r>
            <a:r>
              <a:rPr lang="tr-TR" sz="1100" b="1" dirty="0" smtClean="0">
                <a:solidFill>
                  <a:srgbClr val="00B050"/>
                </a:solidFill>
              </a:rPr>
              <a:t>22</a:t>
            </a:r>
            <a:r>
              <a:rPr lang="sv-SE" sz="1100" b="1" dirty="0" smtClean="0">
                <a:solidFill>
                  <a:srgbClr val="00B050"/>
                </a:solidFill>
              </a:rPr>
              <a:t>-</a:t>
            </a:r>
            <a:r>
              <a:rPr lang="tr-TR" sz="1100" b="1" dirty="0" smtClean="0">
                <a:solidFill>
                  <a:srgbClr val="00B050"/>
                </a:solidFill>
              </a:rPr>
              <a:t>16</a:t>
            </a:r>
            <a:r>
              <a:rPr lang="sv-SE" sz="1100" b="1" dirty="0" smtClean="0">
                <a:solidFill>
                  <a:srgbClr val="00B050"/>
                </a:solidFill>
              </a:rPr>
              <a:t> </a:t>
            </a:r>
            <a:r>
              <a:rPr lang="tr-TR" sz="1100" b="1" dirty="0" smtClean="0">
                <a:solidFill>
                  <a:srgbClr val="00B050"/>
                </a:solidFill>
              </a:rPr>
              <a:t>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25.200 </a:t>
            </a:r>
            <a:r>
              <a:rPr lang="tr-TR" sz="1100" b="1" dirty="0">
                <a:solidFill>
                  <a:schemeClr val="accent5">
                    <a:lumMod val="75000"/>
                  </a:schemeClr>
                </a:solidFill>
              </a:rPr>
              <a:t>M3/H </a:t>
            </a:r>
            <a:r>
              <a:rPr lang="sv-SE" sz="1100" b="1" dirty="0" smtClean="0">
                <a:solidFill>
                  <a:srgbClr val="00B050"/>
                </a:solidFill>
              </a:rPr>
              <a:t>TKS</a:t>
            </a:r>
            <a:r>
              <a:rPr lang="tr-TR" sz="1100" b="1" dirty="0" smtClean="0">
                <a:solidFill>
                  <a:srgbClr val="00B050"/>
                </a:solidFill>
              </a:rPr>
              <a:t>19</a:t>
            </a:r>
            <a:r>
              <a:rPr lang="sv-SE" sz="1100" b="1" dirty="0" smtClean="0">
                <a:solidFill>
                  <a:srgbClr val="00B050"/>
                </a:solidFill>
              </a:rPr>
              <a:t>-</a:t>
            </a:r>
            <a:r>
              <a:rPr lang="tr-TR" sz="1100" b="1" dirty="0" smtClean="0">
                <a:solidFill>
                  <a:srgbClr val="00B050"/>
                </a:solidFill>
              </a:rPr>
              <a:t>17</a:t>
            </a:r>
            <a:r>
              <a:rPr lang="sv-SE" sz="1100" b="1" dirty="0" smtClean="0">
                <a:solidFill>
                  <a:srgbClr val="00B050"/>
                </a:solidFill>
              </a:rPr>
              <a:t> </a:t>
            </a:r>
            <a:r>
              <a:rPr lang="tr-TR" sz="1100" b="1" dirty="0" smtClean="0">
                <a:solidFill>
                  <a:srgbClr val="00B050"/>
                </a:solidFill>
              </a:rPr>
              <a:t>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a:solidFill>
                  <a:schemeClr val="accent5">
                    <a:lumMod val="75000"/>
                  </a:schemeClr>
                </a:solidFill>
              </a:rPr>
              <a:t>25.200 M3/H </a:t>
            </a:r>
            <a:r>
              <a:rPr lang="sv-SE" sz="1100" b="1" dirty="0" smtClean="0">
                <a:solidFill>
                  <a:srgbClr val="00B050"/>
                </a:solidFill>
              </a:rPr>
              <a:t>TKS</a:t>
            </a:r>
            <a:r>
              <a:rPr lang="tr-TR" sz="1100" b="1" dirty="0" smtClean="0">
                <a:solidFill>
                  <a:srgbClr val="00B050"/>
                </a:solidFill>
              </a:rPr>
              <a:t>19</a:t>
            </a:r>
            <a:r>
              <a:rPr lang="sv-SE" sz="1100" b="1" dirty="0">
                <a:solidFill>
                  <a:srgbClr val="00B050"/>
                </a:solidFill>
              </a:rPr>
              <a:t>-</a:t>
            </a:r>
            <a:r>
              <a:rPr lang="tr-TR" sz="1100" b="1" dirty="0">
                <a:solidFill>
                  <a:srgbClr val="00B050"/>
                </a:solidFill>
              </a:rPr>
              <a:t>17</a:t>
            </a:r>
            <a:r>
              <a:rPr lang="sv-SE" sz="1100" b="1" dirty="0">
                <a:solidFill>
                  <a:srgbClr val="00B050"/>
                </a:solidFill>
              </a:rPr>
              <a:t> </a:t>
            </a:r>
            <a:r>
              <a:rPr lang="tr-TR" sz="1100" b="1" dirty="0" smtClean="0">
                <a:solidFill>
                  <a:srgbClr val="00B050"/>
                </a:solidFill>
              </a:rPr>
              <a:t>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12.960 </a:t>
            </a:r>
            <a:r>
              <a:rPr lang="tr-TR" sz="1100" b="1" dirty="0">
                <a:solidFill>
                  <a:schemeClr val="accent5">
                    <a:lumMod val="75000"/>
                  </a:schemeClr>
                </a:solidFill>
              </a:rPr>
              <a:t>M3/H </a:t>
            </a:r>
            <a:r>
              <a:rPr lang="sv-SE" sz="1100" b="1" dirty="0" smtClean="0">
                <a:solidFill>
                  <a:srgbClr val="00B050"/>
                </a:solidFill>
              </a:rPr>
              <a:t>TKS</a:t>
            </a:r>
            <a:r>
              <a:rPr lang="tr-TR" sz="1100" b="1" dirty="0" smtClean="0">
                <a:solidFill>
                  <a:srgbClr val="00B050"/>
                </a:solidFill>
              </a:rPr>
              <a:t>19</a:t>
            </a:r>
            <a:r>
              <a:rPr lang="sv-SE" sz="1100" b="1" dirty="0">
                <a:solidFill>
                  <a:srgbClr val="00B050"/>
                </a:solidFill>
              </a:rPr>
              <a:t>-</a:t>
            </a:r>
            <a:r>
              <a:rPr lang="tr-TR" sz="1100" b="1" dirty="0">
                <a:solidFill>
                  <a:srgbClr val="00B050"/>
                </a:solidFill>
              </a:rPr>
              <a:t>17</a:t>
            </a:r>
            <a:r>
              <a:rPr lang="sv-SE" sz="1100" b="1" dirty="0">
                <a:solidFill>
                  <a:srgbClr val="00B050"/>
                </a:solidFill>
              </a:rPr>
              <a:t> </a:t>
            </a:r>
            <a:r>
              <a:rPr lang="tr-TR" sz="1100" b="1" dirty="0" smtClean="0">
                <a:solidFill>
                  <a:srgbClr val="00B050"/>
                </a:solidFill>
              </a:rPr>
              <a:t>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tr-TR" sz="1100" b="1" dirty="0" smtClean="0">
                <a:solidFill>
                  <a:schemeClr val="accent5">
                    <a:lumMod val="75000"/>
                  </a:schemeClr>
                </a:solidFill>
              </a:rPr>
              <a:t>2.700 </a:t>
            </a:r>
            <a:r>
              <a:rPr lang="tr-TR" sz="1100" b="1" dirty="0">
                <a:solidFill>
                  <a:schemeClr val="accent5">
                    <a:lumMod val="75000"/>
                  </a:schemeClr>
                </a:solidFill>
              </a:rPr>
              <a:t>M3/H </a:t>
            </a:r>
            <a:r>
              <a:rPr lang="sv-SE" sz="1100" b="1" dirty="0" smtClean="0">
                <a:solidFill>
                  <a:srgbClr val="00B050"/>
                </a:solidFill>
              </a:rPr>
              <a:t>TKS</a:t>
            </a:r>
            <a:r>
              <a:rPr lang="tr-TR" sz="1100" b="1" dirty="0" smtClean="0">
                <a:solidFill>
                  <a:srgbClr val="00B050"/>
                </a:solidFill>
              </a:rPr>
              <a:t>19</a:t>
            </a:r>
            <a:r>
              <a:rPr lang="sv-SE" sz="1100" b="1" dirty="0">
                <a:solidFill>
                  <a:srgbClr val="00B050"/>
                </a:solidFill>
              </a:rPr>
              <a:t>-</a:t>
            </a:r>
            <a:r>
              <a:rPr lang="tr-TR" sz="1100" b="1" dirty="0">
                <a:solidFill>
                  <a:srgbClr val="00B050"/>
                </a:solidFill>
              </a:rPr>
              <a:t>17</a:t>
            </a:r>
            <a:r>
              <a:rPr lang="sv-SE" sz="1100" b="1" dirty="0">
                <a:solidFill>
                  <a:srgbClr val="00B050"/>
                </a:solidFill>
              </a:rPr>
              <a:t> </a:t>
            </a:r>
            <a:r>
              <a:rPr lang="tr-TR" sz="1100" b="1" dirty="0" smtClean="0">
                <a:solidFill>
                  <a:srgbClr val="00B050"/>
                </a:solidFill>
              </a:rPr>
              <a:t>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28.000 </a:t>
            </a:r>
            <a:r>
              <a:rPr lang="tr-TR" sz="1100" b="1" dirty="0">
                <a:solidFill>
                  <a:schemeClr val="accent5">
                    <a:lumMod val="75000"/>
                  </a:schemeClr>
                </a:solidFill>
              </a:rPr>
              <a:t>M3/H   </a:t>
            </a:r>
            <a:r>
              <a:rPr lang="tr-TR" sz="1100" b="1" dirty="0" smtClean="0">
                <a:solidFill>
                  <a:srgbClr val="00B050"/>
                </a:solidFill>
              </a:rPr>
              <a:t>TKS16-16  BOX FAN</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20.200 </a:t>
            </a:r>
            <a:r>
              <a:rPr lang="tr-TR" sz="1100" b="1" dirty="0">
                <a:solidFill>
                  <a:schemeClr val="accent5">
                    <a:lumMod val="75000"/>
                  </a:schemeClr>
                </a:solidFill>
              </a:rPr>
              <a:t>M3/H   </a:t>
            </a:r>
            <a:r>
              <a:rPr lang="tr-TR" sz="1100" b="1" dirty="0" smtClean="0">
                <a:solidFill>
                  <a:srgbClr val="00B050"/>
                </a:solidFill>
              </a:rPr>
              <a:t>TKS14-14  BOX FAN</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15.000 </a:t>
            </a:r>
            <a:r>
              <a:rPr lang="tr-TR" sz="1100" b="1" dirty="0">
                <a:solidFill>
                  <a:schemeClr val="accent5">
                    <a:lumMod val="75000"/>
                  </a:schemeClr>
                </a:solidFill>
              </a:rPr>
              <a:t>M3/H   </a:t>
            </a:r>
            <a:r>
              <a:rPr lang="tr-TR" sz="1100" b="1" dirty="0" smtClean="0">
                <a:solidFill>
                  <a:srgbClr val="00B050"/>
                </a:solidFill>
              </a:rPr>
              <a:t>TKS14-13  BOX FAN</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7.000 </a:t>
            </a:r>
            <a:r>
              <a:rPr lang="tr-TR" sz="1100" b="1" dirty="0">
                <a:solidFill>
                  <a:schemeClr val="accent5">
                    <a:lumMod val="75000"/>
                  </a:schemeClr>
                </a:solidFill>
              </a:rPr>
              <a:t>M3/H   </a:t>
            </a:r>
            <a:r>
              <a:rPr lang="tr-TR" sz="1100" b="1" dirty="0" smtClean="0">
                <a:solidFill>
                  <a:srgbClr val="00B050"/>
                </a:solidFill>
              </a:rPr>
              <a:t>TKS13-9  BOX FAN</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6.500 </a:t>
            </a:r>
            <a:r>
              <a:rPr lang="tr-TR" sz="1100" b="1" dirty="0">
                <a:solidFill>
                  <a:schemeClr val="accent5">
                    <a:lumMod val="75000"/>
                  </a:schemeClr>
                </a:solidFill>
              </a:rPr>
              <a:t>M3/H   </a:t>
            </a:r>
            <a:r>
              <a:rPr lang="tr-TR" sz="1100" b="1" dirty="0" smtClean="0">
                <a:solidFill>
                  <a:srgbClr val="00B050"/>
                </a:solidFill>
              </a:rPr>
              <a:t>TKS10-10  BOX FAN</a:t>
            </a:r>
          </a:p>
          <a:p>
            <a:pPr marL="285750" indent="-285750">
              <a:buFontTx/>
              <a:buChar char="-"/>
            </a:pPr>
            <a:endParaRPr lang="tr-TR" sz="1100" b="1" dirty="0">
              <a:solidFill>
                <a:srgbClr val="00B050"/>
              </a:solidFill>
            </a:endParaRPr>
          </a:p>
          <a:p>
            <a:pPr marL="285750" indent="-285750">
              <a:buFontTx/>
              <a:buChar char="-"/>
            </a:pPr>
            <a:r>
              <a:rPr lang="tr-TR" sz="1100" b="1" dirty="0">
                <a:solidFill>
                  <a:schemeClr val="accent5">
                    <a:lumMod val="75000"/>
                  </a:schemeClr>
                </a:solidFill>
              </a:rPr>
              <a:t>6</a:t>
            </a:r>
            <a:r>
              <a:rPr lang="tr-TR" sz="1100" b="1" dirty="0" smtClean="0">
                <a:solidFill>
                  <a:schemeClr val="accent5">
                    <a:lumMod val="75000"/>
                  </a:schemeClr>
                </a:solidFill>
              </a:rPr>
              <a:t>.000 </a:t>
            </a:r>
            <a:r>
              <a:rPr lang="tr-TR" sz="1100" b="1" dirty="0">
                <a:solidFill>
                  <a:schemeClr val="accent5">
                    <a:lumMod val="75000"/>
                  </a:schemeClr>
                </a:solidFill>
              </a:rPr>
              <a:t>M3/H   </a:t>
            </a:r>
            <a:r>
              <a:rPr lang="tr-TR" sz="1100" b="1" dirty="0" smtClean="0">
                <a:solidFill>
                  <a:srgbClr val="00B050"/>
                </a:solidFill>
              </a:rPr>
              <a:t>TKS10-9  BOX FAN</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a:solidFill>
                  <a:schemeClr val="accent5">
                    <a:lumMod val="75000"/>
                  </a:schemeClr>
                </a:solidFill>
              </a:rPr>
              <a:t>3</a:t>
            </a:r>
            <a:r>
              <a:rPr lang="tr-TR" sz="1100" b="1" dirty="0" smtClean="0">
                <a:solidFill>
                  <a:schemeClr val="accent5">
                    <a:lumMod val="75000"/>
                  </a:schemeClr>
                </a:solidFill>
              </a:rPr>
              <a:t>.000 </a:t>
            </a:r>
            <a:r>
              <a:rPr lang="tr-TR" sz="1100" b="1" dirty="0">
                <a:solidFill>
                  <a:schemeClr val="accent5">
                    <a:lumMod val="75000"/>
                  </a:schemeClr>
                </a:solidFill>
              </a:rPr>
              <a:t>M3/H   </a:t>
            </a:r>
            <a:r>
              <a:rPr lang="tr-TR" sz="1100" b="1" dirty="0" smtClean="0">
                <a:solidFill>
                  <a:srgbClr val="00B050"/>
                </a:solidFill>
              </a:rPr>
              <a:t>TKS9-7  BOX FAN</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ru-RU" sz="1100" b="1" dirty="0" smtClean="0">
              <a:solidFill>
                <a:srgbClr val="00B050"/>
              </a:solidFill>
            </a:endParaRPr>
          </a:p>
          <a:p>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12" y="3867156"/>
            <a:ext cx="4664132" cy="2623363"/>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104" y="1416357"/>
            <a:ext cx="1791945" cy="1624899"/>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711" y="3143216"/>
            <a:ext cx="4326943" cy="2827462"/>
          </a:xfrm>
          <a:prstGeom prst="rect">
            <a:avLst/>
          </a:prstGeom>
        </p:spPr>
      </p:pic>
    </p:spTree>
    <p:extLst>
      <p:ext uri="{BB962C8B-B14F-4D97-AF65-F5344CB8AC3E}">
        <p14:creationId xmlns:p14="http://schemas.microsoft.com/office/powerpoint/2010/main" val="372245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6692" y="444494"/>
            <a:ext cx="5425413"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585801" y="970850"/>
            <a:ext cx="6261756" cy="769441"/>
          </a:xfrm>
          <a:prstGeom prst="rect">
            <a:avLst/>
          </a:prstGeom>
        </p:spPr>
        <p:txBody>
          <a:bodyPr wrap="square">
            <a:spAutoFit/>
          </a:bodyPr>
          <a:lstStyle/>
          <a:p>
            <a:pPr algn="ct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TASHKENT </a:t>
            </a:r>
            <a:r>
              <a:rPr lang="ru-RU" sz="2200" b="1" dirty="0">
                <a:ln w="13462">
                  <a:solidFill>
                    <a:schemeClr val="bg1"/>
                  </a:solidFill>
                  <a:prstDash val="solid"/>
                </a:ln>
                <a:solidFill>
                  <a:schemeClr val="accent5">
                    <a:lumMod val="75000"/>
                  </a:schemeClr>
                </a:solidFill>
                <a:effectLst>
                  <a:outerShdw dist="38100" dir="2700000" algn="bl" rotWithShape="0">
                    <a:schemeClr val="accent5"/>
                  </a:outerShdw>
                </a:effectLst>
              </a:rPr>
              <a:t>INDEX </a:t>
            </a:r>
            <a:endPar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 </a:t>
            </a:r>
            <a:endPar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4966950" y="651179"/>
            <a:ext cx="4506973" cy="3477875"/>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2.000 </a:t>
            </a:r>
            <a:r>
              <a:rPr lang="tr-TR" sz="1100" b="1" dirty="0">
                <a:solidFill>
                  <a:schemeClr val="accent5">
                    <a:lumMod val="75000"/>
                  </a:schemeClr>
                </a:solidFill>
              </a:rPr>
              <a:t>M3/H   </a:t>
            </a:r>
            <a:r>
              <a:rPr lang="ru-RU" sz="1100" b="1" dirty="0">
                <a:solidFill>
                  <a:srgbClr val="00B050"/>
                </a:solidFill>
              </a:rPr>
              <a:t>TDF600X300</a:t>
            </a:r>
            <a:r>
              <a:rPr lang="tr-TR" sz="1100" b="1" dirty="0">
                <a:solidFill>
                  <a:srgbClr val="00B050"/>
                </a:solidFill>
              </a:rPr>
              <a:t> </a:t>
            </a:r>
            <a:r>
              <a:rPr lang="ru-RU" sz="1100" b="1" dirty="0">
                <a:solidFill>
                  <a:srgbClr val="00B050"/>
                </a:solidFill>
              </a:rPr>
              <a:t>V1</a:t>
            </a:r>
            <a:r>
              <a:rPr lang="tr-TR" sz="1100" b="1" dirty="0">
                <a:solidFill>
                  <a:srgbClr val="00B050"/>
                </a:solidFill>
              </a:rPr>
              <a:t>  RECTANGULAR DUCT TYPE FANS</a:t>
            </a:r>
            <a:endParaRPr lang="tr-TR" sz="1100" b="1" dirty="0" smtClean="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2.000 </a:t>
            </a:r>
            <a:r>
              <a:rPr lang="tr-TR" sz="1100" b="1" dirty="0">
                <a:solidFill>
                  <a:schemeClr val="accent5">
                    <a:lumMod val="75000"/>
                  </a:schemeClr>
                </a:solidFill>
              </a:rPr>
              <a:t>M3/H </a:t>
            </a:r>
            <a:r>
              <a:rPr lang="tr-TR" sz="1100" b="1" dirty="0" smtClean="0">
                <a:solidFill>
                  <a:schemeClr val="accent5">
                    <a:lumMod val="75000"/>
                  </a:schemeClr>
                </a:solidFill>
              </a:rPr>
              <a:t>  </a:t>
            </a:r>
            <a:r>
              <a:rPr lang="ru-RU" sz="1100" b="1" dirty="0" smtClean="0">
                <a:solidFill>
                  <a:srgbClr val="00B050"/>
                </a:solidFill>
              </a:rPr>
              <a:t>TDF600X300</a:t>
            </a:r>
            <a:r>
              <a:rPr lang="tr-TR" sz="1100" b="1" dirty="0" smtClean="0">
                <a:solidFill>
                  <a:srgbClr val="00B050"/>
                </a:solidFill>
              </a:rPr>
              <a:t> </a:t>
            </a:r>
            <a:r>
              <a:rPr lang="ru-RU" sz="1100" b="1" dirty="0" smtClean="0">
                <a:solidFill>
                  <a:srgbClr val="00B050"/>
                </a:solidFill>
              </a:rPr>
              <a:t>V1</a:t>
            </a:r>
            <a:r>
              <a:rPr lang="tr-TR" sz="1100" b="1" dirty="0" smtClean="0">
                <a:solidFill>
                  <a:srgbClr val="00B050"/>
                </a:solidFill>
              </a:rPr>
              <a:t> </a:t>
            </a:r>
            <a:r>
              <a:rPr lang="tr-TR" sz="1100" b="1" dirty="0">
                <a:solidFill>
                  <a:srgbClr val="00B050"/>
                </a:solidFill>
              </a:rPr>
              <a:t> RECTANGULAR DUCT TYPE </a:t>
            </a:r>
            <a:r>
              <a:rPr lang="tr-TR" sz="1100" b="1" dirty="0" smtClean="0">
                <a:solidFill>
                  <a:srgbClr val="00B050"/>
                </a:solidFill>
              </a:rPr>
              <a:t>FANS</a:t>
            </a:r>
          </a:p>
          <a:p>
            <a:pPr marL="285750" indent="-285750">
              <a:buFontTx/>
              <a:buChar char="-"/>
            </a:pPr>
            <a:endParaRPr lang="tr-TR" sz="1100" b="1" dirty="0">
              <a:solidFill>
                <a:srgbClr val="00B050"/>
              </a:solidFill>
            </a:endParaRPr>
          </a:p>
          <a:p>
            <a:pPr marL="285750" indent="-285750">
              <a:buFontTx/>
              <a:buChar char="-"/>
            </a:pPr>
            <a:r>
              <a:rPr lang="tr-TR" sz="1100" b="1" dirty="0">
                <a:solidFill>
                  <a:schemeClr val="accent5">
                    <a:lumMod val="75000"/>
                  </a:schemeClr>
                </a:solidFill>
              </a:rPr>
              <a:t>2.000 M3/H   </a:t>
            </a:r>
            <a:r>
              <a:rPr lang="ru-RU" sz="1100" b="1" dirty="0">
                <a:solidFill>
                  <a:srgbClr val="00B050"/>
                </a:solidFill>
              </a:rPr>
              <a:t>TDF600X300</a:t>
            </a:r>
            <a:r>
              <a:rPr lang="tr-TR" sz="1100" b="1" dirty="0">
                <a:solidFill>
                  <a:srgbClr val="00B050"/>
                </a:solidFill>
              </a:rPr>
              <a:t> </a:t>
            </a:r>
            <a:r>
              <a:rPr lang="ru-RU" sz="1100" b="1" dirty="0">
                <a:solidFill>
                  <a:srgbClr val="00B050"/>
                </a:solidFill>
              </a:rPr>
              <a:t>V1</a:t>
            </a:r>
            <a:r>
              <a:rPr lang="tr-TR" sz="1100" b="1" dirty="0">
                <a:solidFill>
                  <a:srgbClr val="00B050"/>
                </a:solidFill>
              </a:rPr>
              <a:t>  RECTANGULAR DUCT TYPE FANS</a:t>
            </a:r>
            <a:endParaRPr lang="tr-TR" sz="1100" b="1" dirty="0" smtClean="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a:solidFill>
                  <a:schemeClr val="accent5">
                    <a:lumMod val="75000"/>
                  </a:schemeClr>
                </a:solidFill>
              </a:rPr>
              <a:t>2.000 M3/H   </a:t>
            </a:r>
            <a:r>
              <a:rPr lang="ru-RU" sz="1100" b="1" dirty="0">
                <a:solidFill>
                  <a:srgbClr val="00B050"/>
                </a:solidFill>
              </a:rPr>
              <a:t>TDF600X300</a:t>
            </a:r>
            <a:r>
              <a:rPr lang="tr-TR" sz="1100" b="1" dirty="0">
                <a:solidFill>
                  <a:srgbClr val="00B050"/>
                </a:solidFill>
              </a:rPr>
              <a:t> </a:t>
            </a:r>
            <a:r>
              <a:rPr lang="ru-RU" sz="1100" b="1" dirty="0">
                <a:solidFill>
                  <a:srgbClr val="00B050"/>
                </a:solidFill>
              </a:rPr>
              <a:t>V1</a:t>
            </a:r>
            <a:r>
              <a:rPr lang="tr-TR" sz="1100" b="1" dirty="0">
                <a:solidFill>
                  <a:srgbClr val="00B050"/>
                </a:solidFill>
              </a:rPr>
              <a:t>  RECTANGULAR DUCT TYPE FANS</a:t>
            </a:r>
            <a:endParaRPr lang="tr-TR" sz="1100" b="1" dirty="0" smtClean="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1.400 </a:t>
            </a:r>
            <a:r>
              <a:rPr lang="tr-TR" sz="1100" b="1" dirty="0">
                <a:solidFill>
                  <a:schemeClr val="accent5">
                    <a:lumMod val="75000"/>
                  </a:schemeClr>
                </a:solidFill>
              </a:rPr>
              <a:t>M3/H   </a:t>
            </a:r>
            <a:r>
              <a:rPr lang="ru-RU" sz="1100" b="1" dirty="0">
                <a:solidFill>
                  <a:srgbClr val="00B050"/>
                </a:solidFill>
              </a:rPr>
              <a:t>TDF600X300</a:t>
            </a:r>
            <a:r>
              <a:rPr lang="tr-TR" sz="1100" b="1" dirty="0">
                <a:solidFill>
                  <a:srgbClr val="00B050"/>
                </a:solidFill>
              </a:rPr>
              <a:t> </a:t>
            </a:r>
            <a:r>
              <a:rPr lang="ru-RU" sz="1100" b="1" dirty="0">
                <a:solidFill>
                  <a:srgbClr val="00B050"/>
                </a:solidFill>
              </a:rPr>
              <a:t>V1</a:t>
            </a:r>
            <a:r>
              <a:rPr lang="tr-TR" sz="1100" b="1" dirty="0">
                <a:solidFill>
                  <a:srgbClr val="00B050"/>
                </a:solidFill>
              </a:rPr>
              <a:t>  RECTANGULAR DUCT TYPE </a:t>
            </a:r>
            <a:r>
              <a:rPr lang="tr-TR" sz="1100" b="1" dirty="0" smtClean="0">
                <a:solidFill>
                  <a:srgbClr val="00B050"/>
                </a:solidFill>
              </a:rPr>
              <a:t>FANS</a:t>
            </a: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7.500 </a:t>
            </a:r>
            <a:r>
              <a:rPr lang="tr-TR" sz="1100" b="1" dirty="0">
                <a:solidFill>
                  <a:schemeClr val="accent5">
                    <a:lumMod val="75000"/>
                  </a:schemeClr>
                </a:solidFill>
              </a:rPr>
              <a:t>M3/H   </a:t>
            </a:r>
            <a:r>
              <a:rPr lang="tr-TR" sz="1100" b="1" dirty="0">
                <a:solidFill>
                  <a:srgbClr val="00B050"/>
                </a:solidFill>
              </a:rPr>
              <a:t> RECTANGULAR DUCT TYPE FANS</a:t>
            </a:r>
            <a:endParaRPr lang="tr-TR" sz="1100" b="1" dirty="0" smtClean="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1.500 </a:t>
            </a:r>
            <a:r>
              <a:rPr lang="tr-TR" sz="1100" b="1" dirty="0">
                <a:solidFill>
                  <a:schemeClr val="accent5">
                    <a:lumMod val="75000"/>
                  </a:schemeClr>
                </a:solidFill>
              </a:rPr>
              <a:t>M3/H   </a:t>
            </a:r>
            <a:r>
              <a:rPr lang="tr-TR" sz="1100" b="1" dirty="0" smtClean="0">
                <a:solidFill>
                  <a:srgbClr val="00B050"/>
                </a:solidFill>
              </a:rPr>
              <a:t>TKS7-</a:t>
            </a:r>
            <a:r>
              <a:rPr lang="ru-RU" sz="1100" b="1" dirty="0" smtClean="0">
                <a:solidFill>
                  <a:srgbClr val="00B050"/>
                </a:solidFill>
              </a:rPr>
              <a:t>7</a:t>
            </a:r>
            <a:r>
              <a:rPr lang="tr-TR" sz="1100" b="1" dirty="0" smtClean="0">
                <a:solidFill>
                  <a:srgbClr val="00B050"/>
                </a:solidFill>
              </a:rPr>
              <a:t>  BOX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26.700 </a:t>
            </a:r>
            <a:r>
              <a:rPr lang="tr-TR" sz="1100" b="1" dirty="0">
                <a:solidFill>
                  <a:schemeClr val="accent5">
                    <a:lumMod val="75000"/>
                  </a:schemeClr>
                </a:solidFill>
              </a:rPr>
              <a:t>M3/H   </a:t>
            </a:r>
            <a:r>
              <a:rPr lang="tr-TR" sz="1100" b="1" dirty="0">
                <a:solidFill>
                  <a:srgbClr val="00B050"/>
                </a:solidFill>
              </a:rPr>
              <a:t>ROOF MOUNTED AXIAL FAN</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14.400 </a:t>
            </a:r>
            <a:r>
              <a:rPr lang="tr-TR" sz="1100" b="1" dirty="0">
                <a:solidFill>
                  <a:schemeClr val="accent5">
                    <a:lumMod val="75000"/>
                  </a:schemeClr>
                </a:solidFill>
              </a:rPr>
              <a:t>M3/H   </a:t>
            </a:r>
            <a:r>
              <a:rPr lang="tr-TR" sz="1100" b="1" dirty="0">
                <a:solidFill>
                  <a:srgbClr val="00B050"/>
                </a:solidFill>
              </a:rPr>
              <a:t>ROOF MOUNTED AXIAL FAN</a:t>
            </a: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868" y="3375343"/>
            <a:ext cx="4664132" cy="2623363"/>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557" y="1705916"/>
            <a:ext cx="1669427" cy="1669427"/>
          </a:xfrm>
          <a:prstGeom prst="rect">
            <a:avLst/>
          </a:prstGeom>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3440940"/>
            <a:ext cx="3953760" cy="2604690"/>
          </a:xfrm>
          <a:prstGeom prst="rect">
            <a:avLst/>
          </a:prstGeom>
        </p:spPr>
      </p:pic>
    </p:spTree>
    <p:extLst>
      <p:ext uri="{BB962C8B-B14F-4D97-AF65-F5344CB8AC3E}">
        <p14:creationId xmlns:p14="http://schemas.microsoft.com/office/powerpoint/2010/main" val="1568749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107504" y="188640"/>
            <a:ext cx="5061217"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1" y="764704"/>
            <a:ext cx="5436097" cy="769441"/>
          </a:xfrm>
          <a:prstGeom prst="rect">
            <a:avLst/>
          </a:prstGeom>
        </p:spPr>
        <p:txBody>
          <a:bodyPr wrap="square">
            <a:spAutoFit/>
          </a:bodyPr>
          <a:lstStyle/>
          <a:p>
            <a:pPr algn="ct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SEOUL MUN</a:t>
            </a: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a:t>
            </a:r>
            <a:endPar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AMUSEMENT PARK</a:t>
            </a:r>
          </a:p>
        </p:txBody>
      </p:sp>
      <p:sp>
        <p:nvSpPr>
          <p:cNvPr id="9" name="Dikdörtgen 8"/>
          <p:cNvSpPr/>
          <p:nvPr/>
        </p:nvSpPr>
        <p:spPr>
          <a:xfrm>
            <a:off x="4572000" y="1398835"/>
            <a:ext cx="4506973" cy="1615827"/>
          </a:xfrm>
          <a:prstGeom prst="rect">
            <a:avLst/>
          </a:prstGeom>
        </p:spPr>
        <p:txBody>
          <a:bodyPr wrap="square">
            <a:spAutoFit/>
          </a:bodyPr>
          <a:lstStyle/>
          <a:p>
            <a:pPr marL="285750" indent="-285750">
              <a:buFontTx/>
              <a:buChar char="-"/>
            </a:pPr>
            <a:r>
              <a:rPr lang="ru-RU" sz="1100" b="1" dirty="0" smtClean="0">
                <a:solidFill>
                  <a:schemeClr val="accent5">
                    <a:lumMod val="75000"/>
                  </a:schemeClr>
                </a:solidFill>
              </a:rPr>
              <a:t>49</a:t>
            </a:r>
            <a:r>
              <a:rPr lang="tr-TR" sz="1100" b="1" dirty="0" smtClean="0">
                <a:solidFill>
                  <a:schemeClr val="accent5">
                    <a:lumMod val="75000"/>
                  </a:schemeClr>
                </a:solidFill>
              </a:rPr>
              <a:t>.000 M3/H   </a:t>
            </a:r>
            <a:r>
              <a:rPr lang="ru-RU" sz="1100" b="1" dirty="0" smtClean="0">
                <a:solidFill>
                  <a:srgbClr val="00B050"/>
                </a:solidFill>
              </a:rPr>
              <a:t>ТКС22-22</a:t>
            </a:r>
            <a:r>
              <a:rPr lang="tr-TR" sz="1100" b="1" dirty="0" smtClean="0">
                <a:solidFill>
                  <a:srgbClr val="00B050"/>
                </a:solidFill>
              </a:rPr>
              <a:t>BOX  FAN </a:t>
            </a:r>
            <a:r>
              <a:rPr lang="ru-RU" sz="1100" b="1" dirty="0" smtClean="0">
                <a:solidFill>
                  <a:srgbClr val="00B050"/>
                </a:solidFill>
              </a:rPr>
              <a:t>G-4 </a:t>
            </a:r>
            <a:r>
              <a:rPr lang="tr-TR" sz="1100" b="1" dirty="0" smtClean="0">
                <a:solidFill>
                  <a:srgbClr val="00B050"/>
                </a:solidFill>
              </a:rPr>
              <a:t>FILTERED/ CENTRIFUGAL FAN</a:t>
            </a:r>
            <a:endParaRPr lang="ru-RU" sz="1100" b="1" dirty="0" smtClean="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ru-RU" sz="1100" b="1" dirty="0" smtClean="0">
                <a:solidFill>
                  <a:schemeClr val="accent5">
                    <a:lumMod val="75000"/>
                  </a:schemeClr>
                </a:solidFill>
              </a:rPr>
              <a:t>38</a:t>
            </a:r>
            <a:r>
              <a:rPr lang="tr-TR" sz="1100" b="1" dirty="0" smtClean="0">
                <a:solidFill>
                  <a:schemeClr val="accent5">
                    <a:lumMod val="75000"/>
                  </a:schemeClr>
                </a:solidFill>
              </a:rPr>
              <a:t>.</a:t>
            </a:r>
            <a:r>
              <a:rPr lang="ru-RU" sz="1100" b="1" dirty="0" smtClean="0">
                <a:solidFill>
                  <a:schemeClr val="accent5">
                    <a:lumMod val="75000"/>
                  </a:schemeClr>
                </a:solidFill>
              </a:rPr>
              <a:t>5</a:t>
            </a:r>
            <a:r>
              <a:rPr lang="tr-TR" sz="1100" b="1" dirty="0" smtClean="0">
                <a:solidFill>
                  <a:schemeClr val="accent5">
                    <a:lumMod val="75000"/>
                  </a:schemeClr>
                </a:solidFill>
              </a:rPr>
              <a:t>00 </a:t>
            </a:r>
            <a:r>
              <a:rPr lang="tr-TR" sz="1100" b="1" dirty="0">
                <a:solidFill>
                  <a:schemeClr val="accent5">
                    <a:lumMod val="75000"/>
                  </a:schemeClr>
                </a:solidFill>
              </a:rPr>
              <a:t>M3/H   </a:t>
            </a:r>
            <a:r>
              <a:rPr lang="ru-RU" sz="1100" b="1" dirty="0" smtClean="0">
                <a:solidFill>
                  <a:srgbClr val="00B050"/>
                </a:solidFill>
              </a:rPr>
              <a:t>ТКС22-22</a:t>
            </a:r>
            <a:r>
              <a:rPr lang="tr-TR" sz="1100" b="1" dirty="0" smtClean="0">
                <a:solidFill>
                  <a:srgbClr val="00B050"/>
                </a:solidFill>
              </a:rPr>
              <a:t>BOX  </a:t>
            </a:r>
            <a:r>
              <a:rPr lang="tr-TR" sz="1100" b="1" dirty="0">
                <a:solidFill>
                  <a:srgbClr val="00B050"/>
                </a:solidFill>
              </a:rPr>
              <a:t>FAN </a:t>
            </a:r>
            <a:r>
              <a:rPr lang="ru-RU" sz="1100" b="1" dirty="0">
                <a:solidFill>
                  <a:srgbClr val="00B050"/>
                </a:solidFill>
              </a:rPr>
              <a:t>G-4 </a:t>
            </a:r>
            <a:r>
              <a:rPr lang="tr-TR" sz="1100" b="1" dirty="0" smtClean="0">
                <a:solidFill>
                  <a:srgbClr val="00B050"/>
                </a:solidFill>
              </a:rPr>
              <a:t>FILTERED</a:t>
            </a:r>
            <a:r>
              <a:rPr lang="ru-RU" sz="1100" b="1" dirty="0" smtClean="0">
                <a:solidFill>
                  <a:srgbClr val="00B050"/>
                </a:solidFill>
              </a:rPr>
              <a:t> </a:t>
            </a:r>
            <a:r>
              <a:rPr lang="tr-TR" sz="1100" b="1" dirty="0">
                <a:solidFill>
                  <a:srgbClr val="00B050"/>
                </a:solidFill>
              </a:rPr>
              <a:t>/ </a:t>
            </a:r>
            <a:r>
              <a:rPr lang="tr-TR" sz="1100" b="1" dirty="0" smtClean="0">
                <a:solidFill>
                  <a:srgbClr val="00B050"/>
                </a:solidFill>
              </a:rPr>
              <a:t>CENTRIFUGAL FAN</a:t>
            </a:r>
            <a:endParaRPr lang="ru-RU"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ru-RU" sz="1100" b="1" dirty="0" smtClean="0">
                <a:solidFill>
                  <a:schemeClr val="accent5">
                    <a:lumMod val="75000"/>
                  </a:schemeClr>
                </a:solidFill>
              </a:rPr>
              <a:t>24</a:t>
            </a:r>
            <a:r>
              <a:rPr lang="tr-TR" sz="1100" b="1" dirty="0" smtClean="0">
                <a:solidFill>
                  <a:schemeClr val="accent5">
                    <a:lumMod val="75000"/>
                  </a:schemeClr>
                </a:solidFill>
              </a:rPr>
              <a:t>.</a:t>
            </a:r>
            <a:r>
              <a:rPr lang="ru-RU" sz="1100" b="1" dirty="0" smtClean="0">
                <a:solidFill>
                  <a:schemeClr val="accent5">
                    <a:lumMod val="75000"/>
                  </a:schemeClr>
                </a:solidFill>
              </a:rPr>
              <a:t>5</a:t>
            </a:r>
            <a:r>
              <a:rPr lang="tr-TR" sz="1100" b="1" dirty="0" smtClean="0">
                <a:solidFill>
                  <a:schemeClr val="accent5">
                    <a:lumMod val="75000"/>
                  </a:schemeClr>
                </a:solidFill>
              </a:rPr>
              <a:t>00 </a:t>
            </a:r>
            <a:r>
              <a:rPr lang="tr-TR" sz="1100" b="1" dirty="0">
                <a:solidFill>
                  <a:schemeClr val="accent5">
                    <a:lumMod val="75000"/>
                  </a:schemeClr>
                </a:solidFill>
              </a:rPr>
              <a:t>M3/H   </a:t>
            </a:r>
            <a:r>
              <a:rPr lang="ru-RU" sz="1100" b="1" dirty="0" smtClean="0">
                <a:solidFill>
                  <a:srgbClr val="00B050"/>
                </a:solidFill>
              </a:rPr>
              <a:t>ТКС22-22</a:t>
            </a:r>
            <a:r>
              <a:rPr lang="tr-TR" sz="1100" b="1" dirty="0" smtClean="0">
                <a:solidFill>
                  <a:srgbClr val="00B050"/>
                </a:solidFill>
              </a:rPr>
              <a:t>BOX  </a:t>
            </a:r>
            <a:r>
              <a:rPr lang="tr-TR" sz="1100" b="1" dirty="0">
                <a:solidFill>
                  <a:srgbClr val="00B050"/>
                </a:solidFill>
              </a:rPr>
              <a:t>FAN </a:t>
            </a:r>
            <a:r>
              <a:rPr lang="ru-RU" sz="1100" b="1" dirty="0">
                <a:solidFill>
                  <a:srgbClr val="00B050"/>
                </a:solidFill>
              </a:rPr>
              <a:t>G-4 </a:t>
            </a:r>
            <a:r>
              <a:rPr lang="tr-TR" sz="1100" b="1" dirty="0" smtClean="0">
                <a:solidFill>
                  <a:srgbClr val="00B050"/>
                </a:solidFill>
              </a:rPr>
              <a:t>FILTERED</a:t>
            </a:r>
            <a:r>
              <a:rPr lang="ru-RU" sz="1100" b="1" dirty="0" smtClean="0">
                <a:solidFill>
                  <a:srgbClr val="00B050"/>
                </a:solidFill>
              </a:rPr>
              <a:t> </a:t>
            </a:r>
            <a:r>
              <a:rPr lang="tr-TR" sz="1100" b="1" dirty="0">
                <a:solidFill>
                  <a:srgbClr val="00B050"/>
                </a:solidFill>
              </a:rPr>
              <a:t>/ </a:t>
            </a:r>
            <a:r>
              <a:rPr lang="tr-TR" sz="1100" b="1" dirty="0" smtClean="0">
                <a:solidFill>
                  <a:srgbClr val="00B050"/>
                </a:solidFill>
              </a:rPr>
              <a:t>CENTRIFUGAL FAN</a:t>
            </a:r>
            <a:endParaRPr lang="ru-RU"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ru-RU" sz="1100" b="1" dirty="0" smtClean="0">
                <a:solidFill>
                  <a:schemeClr val="accent5">
                    <a:lumMod val="75000"/>
                  </a:schemeClr>
                </a:solidFill>
              </a:rPr>
              <a:t>26.</a:t>
            </a:r>
            <a:r>
              <a:rPr lang="tr-TR" sz="1100" b="1" dirty="0" smtClean="0">
                <a:solidFill>
                  <a:schemeClr val="accent5">
                    <a:lumMod val="75000"/>
                  </a:schemeClr>
                </a:solidFill>
              </a:rPr>
              <a:t>000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DUCT TYPE AXIAL SMOKE EXHAUST FAN</a:t>
            </a:r>
          </a:p>
          <a:p>
            <a:pPr marL="285750" indent="-285750">
              <a:buFontTx/>
              <a:buChar char="-"/>
            </a:pPr>
            <a:endParaRPr lang="ru-RU" sz="1100" b="1" dirty="0">
              <a:solidFill>
                <a:srgbClr val="00B050"/>
              </a:solidFill>
            </a:endParaRPr>
          </a:p>
          <a:p>
            <a:pPr marL="285750" indent="-285750">
              <a:buFontTx/>
              <a:buChar char="-"/>
            </a:pPr>
            <a:r>
              <a:rPr lang="ru-RU" sz="1100" b="1" dirty="0" smtClean="0">
                <a:solidFill>
                  <a:schemeClr val="accent5">
                    <a:lumMod val="75000"/>
                  </a:schemeClr>
                </a:solidFill>
              </a:rPr>
              <a:t>2</a:t>
            </a:r>
            <a:r>
              <a:rPr lang="tr-TR" sz="1100" b="1" dirty="0" smtClean="0">
                <a:solidFill>
                  <a:schemeClr val="accent5">
                    <a:lumMod val="75000"/>
                  </a:schemeClr>
                </a:solidFill>
              </a:rPr>
              <a:t>.</a:t>
            </a:r>
            <a:r>
              <a:rPr lang="ru-RU" sz="1100" b="1" dirty="0" smtClean="0">
                <a:solidFill>
                  <a:schemeClr val="accent5">
                    <a:lumMod val="75000"/>
                  </a:schemeClr>
                </a:solidFill>
              </a:rPr>
              <a:t>1</a:t>
            </a:r>
            <a:r>
              <a:rPr lang="tr-TR" sz="1100" b="1" dirty="0" smtClean="0">
                <a:solidFill>
                  <a:schemeClr val="accent5">
                    <a:lumMod val="75000"/>
                  </a:schemeClr>
                </a:solidFill>
              </a:rPr>
              <a:t>00 </a:t>
            </a:r>
            <a:r>
              <a:rPr lang="tr-TR" sz="1100" b="1" dirty="0">
                <a:solidFill>
                  <a:schemeClr val="accent5">
                    <a:lumMod val="75000"/>
                  </a:schemeClr>
                </a:solidFill>
              </a:rPr>
              <a:t>M3/H   </a:t>
            </a:r>
            <a:r>
              <a:rPr lang="tr-TR" sz="1100" b="1" dirty="0" smtClean="0">
                <a:solidFill>
                  <a:srgbClr val="00B050"/>
                </a:solidFill>
              </a:rPr>
              <a:t>TDF DUCT TYPE RECTANGULAR FAN</a:t>
            </a: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3312" y="3422267"/>
            <a:ext cx="4664132" cy="2486513"/>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4" name="Resim 3"/>
          <p:cNvPicPr>
            <a:picLocks noChangeAspect="1"/>
          </p:cNvPicPr>
          <p:nvPr/>
        </p:nvPicPr>
        <p:blipFill rotWithShape="1">
          <a:blip r:embed="rId4">
            <a:extLst>
              <a:ext uri="{28A0092B-C50C-407E-A947-70E740481C1C}">
                <a14:useLocalDpi xmlns:a14="http://schemas.microsoft.com/office/drawing/2010/main" val="0"/>
              </a:ext>
            </a:extLst>
          </a:blip>
          <a:srcRect b="27323"/>
          <a:stretch/>
        </p:blipFill>
        <p:spPr>
          <a:xfrm>
            <a:off x="1270729" y="1527654"/>
            <a:ext cx="2505425" cy="1322371"/>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529" y="2867380"/>
            <a:ext cx="4420470" cy="3041400"/>
          </a:xfrm>
          <a:prstGeom prst="rect">
            <a:avLst/>
          </a:prstGeom>
        </p:spPr>
      </p:pic>
    </p:spTree>
    <p:extLst>
      <p:ext uri="{BB962C8B-B14F-4D97-AF65-F5344CB8AC3E}">
        <p14:creationId xmlns:p14="http://schemas.microsoft.com/office/powerpoint/2010/main" val="2326752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10" name="Dikdörtgen 9"/>
          <p:cNvSpPr/>
          <p:nvPr/>
        </p:nvSpPr>
        <p:spPr>
          <a:xfrm>
            <a:off x="0" y="116632"/>
            <a:ext cx="5168721"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0" y="664499"/>
            <a:ext cx="4932040" cy="430887"/>
          </a:xfrm>
          <a:prstGeom prst="rect">
            <a:avLst/>
          </a:prstGeom>
        </p:spPr>
        <p:txBody>
          <a:bodyPr wrap="square">
            <a:spAutoFit/>
          </a:bodyPr>
          <a:lstStyle/>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 PARLIAMENT </a:t>
            </a: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BUILDING </a:t>
            </a:r>
            <a:endPar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4788024" y="371847"/>
            <a:ext cx="4463279" cy="3647152"/>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39.000 </a:t>
            </a:r>
            <a:r>
              <a:rPr lang="tr-TR" sz="1100" b="1" dirty="0">
                <a:solidFill>
                  <a:schemeClr val="accent5">
                    <a:lumMod val="75000"/>
                  </a:schemeClr>
                </a:solidFill>
              </a:rPr>
              <a:t>M3/H   </a:t>
            </a:r>
            <a:r>
              <a:rPr lang="ru-RU" sz="1100" b="1" dirty="0" smtClean="0">
                <a:solidFill>
                  <a:srgbClr val="00B050"/>
                </a:solidFill>
              </a:rPr>
              <a:t>ТКС</a:t>
            </a:r>
            <a:r>
              <a:rPr lang="tr-TR" sz="1100" b="1" dirty="0" smtClean="0">
                <a:solidFill>
                  <a:srgbClr val="00B050"/>
                </a:solidFill>
              </a:rPr>
              <a:t>22-19 HRU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27.000 </a:t>
            </a:r>
            <a:r>
              <a:rPr lang="tr-TR" sz="1100" b="1" dirty="0">
                <a:solidFill>
                  <a:schemeClr val="accent5">
                    <a:lumMod val="75000"/>
                  </a:schemeClr>
                </a:solidFill>
              </a:rPr>
              <a:t>M3/H   </a:t>
            </a:r>
            <a:r>
              <a:rPr lang="ru-RU" sz="1100" b="1" dirty="0" smtClean="0">
                <a:solidFill>
                  <a:srgbClr val="00B050"/>
                </a:solidFill>
              </a:rPr>
              <a:t>ТКС</a:t>
            </a:r>
            <a:r>
              <a:rPr lang="tr-TR" sz="1100" b="1" dirty="0" smtClean="0">
                <a:solidFill>
                  <a:srgbClr val="00B050"/>
                </a:solidFill>
              </a:rPr>
              <a:t>22-16 HRU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26.000 </a:t>
            </a:r>
            <a:r>
              <a:rPr lang="tr-TR" sz="1100" b="1" dirty="0">
                <a:solidFill>
                  <a:schemeClr val="accent5">
                    <a:lumMod val="75000"/>
                  </a:schemeClr>
                </a:solidFill>
              </a:rPr>
              <a:t>M3/H   </a:t>
            </a:r>
            <a:r>
              <a:rPr lang="ru-RU" sz="1100" b="1" dirty="0" smtClean="0">
                <a:solidFill>
                  <a:srgbClr val="00B050"/>
                </a:solidFill>
              </a:rPr>
              <a:t>ТКС</a:t>
            </a:r>
            <a:r>
              <a:rPr lang="tr-TR" sz="1100" b="1" dirty="0" smtClean="0">
                <a:solidFill>
                  <a:srgbClr val="00B050"/>
                </a:solidFill>
              </a:rPr>
              <a:t>1</a:t>
            </a:r>
            <a:r>
              <a:rPr lang="ru-RU" sz="1100" b="1" dirty="0" smtClean="0">
                <a:solidFill>
                  <a:srgbClr val="00B050"/>
                </a:solidFill>
              </a:rPr>
              <a:t>9</a:t>
            </a:r>
            <a:r>
              <a:rPr lang="tr-TR" sz="1100" b="1" dirty="0" smtClean="0">
                <a:solidFill>
                  <a:srgbClr val="00B050"/>
                </a:solidFill>
              </a:rPr>
              <a:t>-17 HRU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23.000 </a:t>
            </a:r>
            <a:r>
              <a:rPr lang="tr-TR" sz="1100" b="1" dirty="0">
                <a:solidFill>
                  <a:schemeClr val="accent5">
                    <a:lumMod val="75000"/>
                  </a:schemeClr>
                </a:solidFill>
              </a:rPr>
              <a:t>M3/H   </a:t>
            </a:r>
            <a:r>
              <a:rPr lang="ru-RU" sz="1100" b="1" dirty="0">
                <a:solidFill>
                  <a:srgbClr val="00B050"/>
                </a:solidFill>
              </a:rPr>
              <a:t>ТКС</a:t>
            </a:r>
            <a:r>
              <a:rPr lang="tr-TR" sz="1100" b="1" dirty="0">
                <a:solidFill>
                  <a:srgbClr val="00B050"/>
                </a:solidFill>
              </a:rPr>
              <a:t>1</a:t>
            </a:r>
            <a:r>
              <a:rPr lang="ru-RU" sz="1100" b="1" dirty="0">
                <a:solidFill>
                  <a:srgbClr val="00B050"/>
                </a:solidFill>
              </a:rPr>
              <a:t>9</a:t>
            </a:r>
            <a:r>
              <a:rPr lang="tr-TR" sz="1100" b="1" dirty="0" smtClean="0">
                <a:solidFill>
                  <a:srgbClr val="00B050"/>
                </a:solidFill>
              </a:rPr>
              <a:t>-16 HRU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20.000 </a:t>
            </a:r>
            <a:r>
              <a:rPr lang="tr-TR" sz="1100" b="1" dirty="0">
                <a:solidFill>
                  <a:schemeClr val="accent5">
                    <a:lumMod val="75000"/>
                  </a:schemeClr>
                </a:solidFill>
              </a:rPr>
              <a:t>M3/H   </a:t>
            </a:r>
            <a:r>
              <a:rPr lang="ru-RU" sz="1100" b="1" dirty="0">
                <a:solidFill>
                  <a:srgbClr val="00B050"/>
                </a:solidFill>
              </a:rPr>
              <a:t>ТКС</a:t>
            </a:r>
            <a:r>
              <a:rPr lang="tr-TR" sz="1100" b="1" dirty="0">
                <a:solidFill>
                  <a:srgbClr val="00B050"/>
                </a:solidFill>
              </a:rPr>
              <a:t>1</a:t>
            </a:r>
            <a:r>
              <a:rPr lang="ru-RU" sz="1100" b="1" dirty="0">
                <a:solidFill>
                  <a:srgbClr val="00B050"/>
                </a:solidFill>
              </a:rPr>
              <a:t>9</a:t>
            </a:r>
            <a:r>
              <a:rPr lang="tr-TR" sz="1100" b="1" dirty="0" smtClean="0">
                <a:solidFill>
                  <a:srgbClr val="00B050"/>
                </a:solidFill>
              </a:rPr>
              <a:t>-14 HRU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20.000 </a:t>
            </a:r>
            <a:r>
              <a:rPr lang="tr-TR" sz="1100" b="1" dirty="0">
                <a:solidFill>
                  <a:schemeClr val="accent5">
                    <a:lumMod val="75000"/>
                  </a:schemeClr>
                </a:solidFill>
              </a:rPr>
              <a:t>M3/H   </a:t>
            </a:r>
            <a:r>
              <a:rPr lang="ru-RU" sz="1100" b="1" dirty="0">
                <a:solidFill>
                  <a:srgbClr val="00B050"/>
                </a:solidFill>
              </a:rPr>
              <a:t>ТКС</a:t>
            </a:r>
            <a:r>
              <a:rPr lang="tr-TR" sz="1100" b="1" dirty="0">
                <a:solidFill>
                  <a:srgbClr val="00B050"/>
                </a:solidFill>
              </a:rPr>
              <a:t>1</a:t>
            </a:r>
            <a:r>
              <a:rPr lang="ru-RU" sz="1100" b="1" dirty="0">
                <a:solidFill>
                  <a:srgbClr val="00B050"/>
                </a:solidFill>
              </a:rPr>
              <a:t>9</a:t>
            </a:r>
            <a:r>
              <a:rPr lang="tr-TR" sz="1100" b="1" dirty="0" smtClean="0">
                <a:solidFill>
                  <a:srgbClr val="00B050"/>
                </a:solidFill>
              </a:rPr>
              <a:t>-14 HRU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12.000 </a:t>
            </a:r>
            <a:r>
              <a:rPr lang="tr-TR" sz="1100" b="1" dirty="0">
                <a:solidFill>
                  <a:schemeClr val="accent5">
                    <a:lumMod val="75000"/>
                  </a:schemeClr>
                </a:solidFill>
              </a:rPr>
              <a:t>M3/H   </a:t>
            </a:r>
            <a:r>
              <a:rPr lang="ru-RU" sz="1100" b="1" dirty="0">
                <a:solidFill>
                  <a:srgbClr val="00B050"/>
                </a:solidFill>
              </a:rPr>
              <a:t>ТКС</a:t>
            </a:r>
            <a:r>
              <a:rPr lang="tr-TR" sz="1100" b="1" dirty="0">
                <a:solidFill>
                  <a:srgbClr val="00B050"/>
                </a:solidFill>
              </a:rPr>
              <a:t>1</a:t>
            </a:r>
            <a:r>
              <a:rPr lang="ru-RU" sz="1100" b="1" dirty="0">
                <a:solidFill>
                  <a:srgbClr val="00B050"/>
                </a:solidFill>
              </a:rPr>
              <a:t>9</a:t>
            </a:r>
            <a:r>
              <a:rPr lang="tr-TR" sz="1100" b="1" dirty="0" smtClean="0">
                <a:solidFill>
                  <a:srgbClr val="00B050"/>
                </a:solidFill>
              </a:rPr>
              <a:t>-13 HRU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2.860 </a:t>
            </a:r>
            <a:r>
              <a:rPr lang="tr-TR" sz="1100" b="1" dirty="0">
                <a:solidFill>
                  <a:schemeClr val="accent5">
                    <a:lumMod val="75000"/>
                  </a:schemeClr>
                </a:solidFill>
              </a:rPr>
              <a:t>M3/H   </a:t>
            </a:r>
            <a:r>
              <a:rPr lang="ru-RU" sz="1100" b="1" dirty="0" smtClean="0">
                <a:solidFill>
                  <a:srgbClr val="00B050"/>
                </a:solidFill>
              </a:rPr>
              <a:t>ТКС9</a:t>
            </a:r>
            <a:r>
              <a:rPr lang="tr-TR" sz="1100" b="1" dirty="0" smtClean="0">
                <a:solidFill>
                  <a:srgbClr val="00B050"/>
                </a:solidFill>
              </a:rPr>
              <a:t>-7 HRU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ru-RU" sz="1100" b="1" dirty="0" smtClean="0">
              <a:solidFill>
                <a:srgbClr val="00B050"/>
              </a:solidFill>
            </a:endParaRPr>
          </a:p>
          <a:p>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914" y="3132158"/>
            <a:ext cx="4402794" cy="2476372"/>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8825" y="1458480"/>
            <a:ext cx="1469301" cy="1416557"/>
          </a:xfrm>
          <a:prstGeom prst="rect">
            <a:avLst/>
          </a:prstGeom>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2919050"/>
            <a:ext cx="4589332" cy="2989730"/>
          </a:xfrm>
          <a:prstGeom prst="rect">
            <a:avLst/>
          </a:prstGeom>
        </p:spPr>
      </p:pic>
    </p:spTree>
    <p:extLst>
      <p:ext uri="{BB962C8B-B14F-4D97-AF65-F5344CB8AC3E}">
        <p14:creationId xmlns:p14="http://schemas.microsoft.com/office/powerpoint/2010/main" val="145909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3" y="18839"/>
            <a:ext cx="9144000" cy="6892480"/>
          </a:xfrm>
          <a:prstGeom prst="rect">
            <a:avLst/>
          </a:prstGeom>
        </p:spPr>
      </p:pic>
      <p:sp>
        <p:nvSpPr>
          <p:cNvPr id="8" name="Dikdörtgen 7"/>
          <p:cNvSpPr/>
          <p:nvPr/>
        </p:nvSpPr>
        <p:spPr>
          <a:xfrm>
            <a:off x="395536" y="106413"/>
            <a:ext cx="4464496" cy="707886"/>
          </a:xfrm>
          <a:prstGeom prst="rect">
            <a:avLst/>
          </a:prstGeom>
        </p:spPr>
        <p:txBody>
          <a:bodyPr wrap="square">
            <a:spAutoFit/>
          </a:bodyPr>
          <a:lstStyle/>
          <a:p>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endParaRPr lang="tr-TR" sz="4000" b="1" dirty="0">
              <a:ln w="13462">
                <a:solidFill>
                  <a:schemeClr val="bg1"/>
                </a:solidFill>
                <a:prstDash val="solid"/>
              </a:ln>
              <a:solidFill>
                <a:srgbClr val="00B050"/>
              </a:solidFill>
              <a:effectLst>
                <a:outerShdw dist="38100" dir="2700000" algn="bl" rotWithShape="0">
                  <a:schemeClr val="accent5"/>
                </a:outerShdw>
              </a:effectLst>
            </a:endParaRPr>
          </a:p>
        </p:txBody>
      </p:sp>
      <p:sp>
        <p:nvSpPr>
          <p:cNvPr id="9" name="Alt Başlık 2"/>
          <p:cNvSpPr txBox="1">
            <a:spLocks/>
          </p:cNvSpPr>
          <p:nvPr/>
        </p:nvSpPr>
        <p:spPr>
          <a:xfrm>
            <a:off x="2123728" y="620688"/>
            <a:ext cx="4392488" cy="666908"/>
          </a:xfrm>
          <a:prstGeom prst="rect">
            <a:avLst/>
          </a:prstGeom>
        </p:spPr>
        <p:txBody>
          <a:bodyPr>
            <a:normAutofit/>
          </a:bodyPr>
          <a:lstStyle>
            <a:defPPr>
              <a:defRPr lang="tr-TR"/>
            </a:defPPr>
            <a:lvl1pPr marR="31115" indent="0">
              <a:spcBef>
                <a:spcPts val="400"/>
              </a:spcBef>
              <a:spcAft>
                <a:spcPts val="0"/>
              </a:spcAft>
              <a:buClr>
                <a:schemeClr val="accent1"/>
              </a:buClr>
              <a:buSzPct val="68000"/>
              <a:buFont typeface="Wingdings 3"/>
              <a:buNone/>
              <a:defRPr kumimoji="0" sz="2200">
                <a:ln w="0">
                  <a:solidFill>
                    <a:prstClr val="black"/>
                  </a:solidFill>
                </a:ln>
                <a:solidFill>
                  <a:schemeClr val="accent2"/>
                </a:solidFill>
              </a:defRPr>
            </a:lvl1pPr>
            <a:lvl2pPr marL="621792" indent="-228600">
              <a:spcBef>
                <a:spcPts val="324"/>
              </a:spcBef>
              <a:buClr>
                <a:schemeClr val="accent1"/>
              </a:buClr>
              <a:buFont typeface="Verdana"/>
              <a:buChar char="◦"/>
              <a:defRPr kumimoji="0" sz="2300"/>
            </a:lvl2pPr>
            <a:lvl3pPr marL="859536" indent="-228600">
              <a:spcBef>
                <a:spcPts val="350"/>
              </a:spcBef>
              <a:buClr>
                <a:schemeClr val="accent2"/>
              </a:buClr>
              <a:buSzPct val="100000"/>
              <a:buFont typeface="Wingdings 2"/>
              <a:buChar char=""/>
              <a:defRPr kumimoji="0" sz="2100"/>
            </a:lvl3pPr>
            <a:lvl4pPr marL="1143000" indent="-228600">
              <a:spcBef>
                <a:spcPts val="350"/>
              </a:spcBef>
              <a:buClr>
                <a:schemeClr val="accent2"/>
              </a:buClr>
              <a:buFont typeface="Wingdings 2"/>
              <a:buChar char=""/>
              <a:defRPr kumimoji="0" sz="1900"/>
            </a:lvl4pPr>
            <a:lvl5pPr marL="1371600" indent="-228600">
              <a:spcBef>
                <a:spcPts val="350"/>
              </a:spcBef>
              <a:buClr>
                <a:schemeClr val="accent2"/>
              </a:buClr>
              <a:buFont typeface="Wingdings 2"/>
              <a:buChar char=""/>
              <a:defRPr kumimoji="0"/>
            </a:lvl5pPr>
            <a:lvl6pPr marL="1600200" indent="-228600">
              <a:spcBef>
                <a:spcPts val="350"/>
              </a:spcBef>
              <a:buClr>
                <a:schemeClr val="accent3"/>
              </a:buClr>
              <a:buFont typeface="Wingdings 2"/>
              <a:buChar char=""/>
              <a:defRPr kumimoji="0"/>
            </a:lvl6pPr>
            <a:lvl7pPr marL="1828800" indent="-228600">
              <a:spcBef>
                <a:spcPts val="350"/>
              </a:spcBef>
              <a:buClr>
                <a:schemeClr val="accent3"/>
              </a:buClr>
              <a:buFont typeface="Wingdings 2"/>
              <a:buChar char=""/>
              <a:defRPr kumimoji="0" sz="1600"/>
            </a:lvl7pPr>
            <a:lvl8pPr marL="2057400" indent="-228600">
              <a:spcBef>
                <a:spcPts val="350"/>
              </a:spcBef>
              <a:buClr>
                <a:schemeClr val="accent3"/>
              </a:buClr>
              <a:buFont typeface="Wingdings 2"/>
              <a:buChar char=""/>
              <a:defRPr kumimoji="0" sz="1600"/>
            </a:lvl8pPr>
            <a:lvl9pPr marL="2286000" indent="-228600">
              <a:spcBef>
                <a:spcPts val="350"/>
              </a:spcBef>
              <a:buClr>
                <a:schemeClr val="accent3"/>
              </a:buClr>
              <a:buFont typeface="Wingdings 2"/>
              <a:buChar char=""/>
              <a:defRPr kumimoji="0" sz="1600" baseline="0"/>
            </a:lvl9pPr>
          </a:lstStyle>
          <a:p>
            <a:pPr algn="ctr"/>
            <a:r>
              <a:rPr lang="tr-TR" sz="3100" b="1" dirty="0" smtClean="0">
                <a:solidFill>
                  <a:srgbClr val="00B050"/>
                </a:solidFill>
              </a:rPr>
              <a:t>2023</a:t>
            </a:r>
            <a:r>
              <a:rPr lang="tr-TR" sz="3100" dirty="0" smtClean="0">
                <a:solidFill>
                  <a:schemeClr val="bg2">
                    <a:lumMod val="50000"/>
                  </a:schemeClr>
                </a:solidFill>
              </a:rPr>
              <a:t> </a:t>
            </a:r>
            <a:r>
              <a:rPr lang="tr-TR" sz="3100" dirty="0" err="1" smtClean="0">
                <a:solidFill>
                  <a:schemeClr val="bg2">
                    <a:lumMod val="50000"/>
                  </a:schemeClr>
                </a:solidFill>
              </a:rPr>
              <a:t>Export</a:t>
            </a:r>
            <a:r>
              <a:rPr lang="tr-TR" sz="3100" dirty="0" smtClean="0">
                <a:solidFill>
                  <a:schemeClr val="bg2">
                    <a:lumMod val="50000"/>
                  </a:schemeClr>
                </a:solidFill>
              </a:rPr>
              <a:t> </a:t>
            </a:r>
            <a:r>
              <a:rPr lang="tr-TR" sz="3100" dirty="0" err="1" smtClean="0">
                <a:solidFill>
                  <a:schemeClr val="bg2">
                    <a:lumMod val="50000"/>
                  </a:schemeClr>
                </a:solidFill>
              </a:rPr>
              <a:t>Countries</a:t>
            </a:r>
            <a:endParaRPr lang="tr-TR" dirty="0">
              <a:solidFill>
                <a:schemeClr val="bg2">
                  <a:lumMod val="50000"/>
                </a:schemeClr>
              </a:solidFill>
            </a:endParaRPr>
          </a:p>
        </p:txBody>
      </p:sp>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85700" y="5913048"/>
            <a:ext cx="2541662" cy="957486"/>
          </a:xfrm>
          <a:prstGeom prst="rect">
            <a:avLst/>
          </a:prstGeom>
        </p:spPr>
      </p:pic>
      <p:pic>
        <p:nvPicPr>
          <p:cNvPr id="15" name="Resim 14"/>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graphicFrame>
        <p:nvGraphicFramePr>
          <p:cNvPr id="28" name="Grafik 27"/>
          <p:cNvGraphicFramePr/>
          <p:nvPr>
            <p:extLst/>
          </p:nvPr>
        </p:nvGraphicFramePr>
        <p:xfrm>
          <a:off x="3347864" y="1036428"/>
          <a:ext cx="5765753" cy="5015469"/>
        </p:xfrm>
        <a:graphic>
          <a:graphicData uri="http://schemas.openxmlformats.org/drawingml/2006/chart">
            <c:chart xmlns:c="http://schemas.openxmlformats.org/drawingml/2006/chart" xmlns:r="http://schemas.openxmlformats.org/officeDocument/2006/relationships" r:id="rId3"/>
          </a:graphicData>
        </a:graphic>
      </p:graphicFrame>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21" y="1140776"/>
            <a:ext cx="8412031" cy="4772272"/>
          </a:xfrm>
          <a:prstGeom prst="rect">
            <a:avLst/>
          </a:prstGeom>
        </p:spPr>
      </p:pic>
      <p:sp>
        <p:nvSpPr>
          <p:cNvPr id="11" name="Metin kutusu 10"/>
          <p:cNvSpPr txBox="1"/>
          <p:nvPr/>
        </p:nvSpPr>
        <p:spPr>
          <a:xfrm>
            <a:off x="490734" y="1124744"/>
            <a:ext cx="1929409" cy="4862870"/>
          </a:xfrm>
          <a:prstGeom prst="rect">
            <a:avLst/>
          </a:prstGeom>
          <a:noFill/>
        </p:spPr>
        <p:txBody>
          <a:bodyPr wrap="square" rtlCol="0">
            <a:spAutoFit/>
          </a:bodyPr>
          <a:lstStyle/>
          <a:p>
            <a:r>
              <a:rPr lang="tr-TR" sz="1400" b="1" dirty="0" err="1" smtClean="0">
                <a:solidFill>
                  <a:srgbClr val="C00000"/>
                </a:solidFill>
              </a:rPr>
              <a:t>Uzbekistan</a:t>
            </a:r>
            <a:endParaRPr lang="tr-TR" sz="1400" b="1" dirty="0" smtClean="0">
              <a:solidFill>
                <a:srgbClr val="C00000"/>
              </a:solidFill>
            </a:endParaRPr>
          </a:p>
          <a:p>
            <a:r>
              <a:rPr lang="tr-TR" sz="1400" b="1" dirty="0" err="1" smtClean="0">
                <a:solidFill>
                  <a:srgbClr val="C00000"/>
                </a:solidFill>
              </a:rPr>
              <a:t>Azerbaijan</a:t>
            </a:r>
            <a:endParaRPr lang="tr-TR" sz="1400" b="1" dirty="0" smtClean="0">
              <a:solidFill>
                <a:srgbClr val="C00000"/>
              </a:solidFill>
            </a:endParaRPr>
          </a:p>
          <a:p>
            <a:r>
              <a:rPr lang="tr-TR" sz="1400" b="1" dirty="0" err="1" smtClean="0">
                <a:solidFill>
                  <a:srgbClr val="C00000"/>
                </a:solidFill>
              </a:rPr>
              <a:t>Tajikistan</a:t>
            </a:r>
            <a:endParaRPr lang="tr-TR" sz="1400" b="1" dirty="0" smtClean="0">
              <a:solidFill>
                <a:srgbClr val="C00000"/>
              </a:solidFill>
            </a:endParaRPr>
          </a:p>
          <a:p>
            <a:r>
              <a:rPr lang="tr-TR" sz="1400" b="1" dirty="0" smtClean="0">
                <a:solidFill>
                  <a:srgbClr val="C00000"/>
                </a:solidFill>
              </a:rPr>
              <a:t>Georgia</a:t>
            </a:r>
          </a:p>
          <a:p>
            <a:r>
              <a:rPr lang="tr-TR" sz="1400" b="1" dirty="0" err="1" smtClean="0">
                <a:solidFill>
                  <a:srgbClr val="C00000"/>
                </a:solidFill>
              </a:rPr>
              <a:t>Mexico</a:t>
            </a:r>
            <a:endParaRPr lang="tr-TR" sz="1400" b="1" dirty="0" smtClean="0">
              <a:solidFill>
                <a:srgbClr val="C00000"/>
              </a:solidFill>
            </a:endParaRPr>
          </a:p>
          <a:p>
            <a:r>
              <a:rPr lang="tr-TR" sz="1400" b="1" dirty="0" err="1" smtClean="0">
                <a:solidFill>
                  <a:srgbClr val="C00000"/>
                </a:solidFill>
              </a:rPr>
              <a:t>Maldives</a:t>
            </a:r>
            <a:endParaRPr lang="tr-TR" sz="1400" b="1" dirty="0" smtClean="0">
              <a:solidFill>
                <a:srgbClr val="C00000"/>
              </a:solidFill>
            </a:endParaRPr>
          </a:p>
          <a:p>
            <a:r>
              <a:rPr lang="tr-TR" sz="1400" b="1" dirty="0" smtClean="0">
                <a:solidFill>
                  <a:srgbClr val="C00000"/>
                </a:solidFill>
              </a:rPr>
              <a:t>Germany</a:t>
            </a:r>
          </a:p>
          <a:p>
            <a:r>
              <a:rPr lang="tr-TR" sz="1400" b="1" dirty="0" err="1" smtClean="0">
                <a:solidFill>
                  <a:srgbClr val="C00000"/>
                </a:solidFill>
              </a:rPr>
              <a:t>Denmark</a:t>
            </a:r>
            <a:endParaRPr lang="tr-TR" sz="1400" b="1" dirty="0" smtClean="0">
              <a:solidFill>
                <a:srgbClr val="C00000"/>
              </a:solidFill>
            </a:endParaRPr>
          </a:p>
          <a:p>
            <a:r>
              <a:rPr lang="tr-TR" sz="1400" b="1" dirty="0" err="1" smtClean="0">
                <a:solidFill>
                  <a:srgbClr val="C00000"/>
                </a:solidFill>
              </a:rPr>
              <a:t>Switzerland</a:t>
            </a:r>
            <a:endParaRPr lang="tr-TR" sz="1400" b="1" dirty="0" smtClean="0">
              <a:solidFill>
                <a:srgbClr val="C00000"/>
              </a:solidFill>
            </a:endParaRPr>
          </a:p>
          <a:p>
            <a:r>
              <a:rPr lang="tr-TR" sz="1400" b="1" dirty="0" err="1" smtClean="0">
                <a:solidFill>
                  <a:srgbClr val="C00000"/>
                </a:solidFill>
              </a:rPr>
              <a:t>Morocco</a:t>
            </a:r>
            <a:endParaRPr lang="tr-TR" sz="1400" b="1" dirty="0" smtClean="0">
              <a:solidFill>
                <a:srgbClr val="C00000"/>
              </a:solidFill>
            </a:endParaRPr>
          </a:p>
          <a:p>
            <a:r>
              <a:rPr lang="tr-TR" sz="1400" b="1" dirty="0" smtClean="0">
                <a:solidFill>
                  <a:srgbClr val="C00000"/>
                </a:solidFill>
              </a:rPr>
              <a:t>North </a:t>
            </a:r>
            <a:r>
              <a:rPr lang="tr-TR" sz="1400" b="1" dirty="0" err="1" smtClean="0">
                <a:solidFill>
                  <a:srgbClr val="C00000"/>
                </a:solidFill>
              </a:rPr>
              <a:t>Macedonia</a:t>
            </a:r>
            <a:endParaRPr lang="tr-TR" sz="1400" b="1" dirty="0" smtClean="0">
              <a:solidFill>
                <a:srgbClr val="C00000"/>
              </a:solidFill>
            </a:endParaRPr>
          </a:p>
          <a:p>
            <a:r>
              <a:rPr lang="tr-TR" sz="1400" b="1" dirty="0" smtClean="0">
                <a:solidFill>
                  <a:srgbClr val="C00000"/>
                </a:solidFill>
              </a:rPr>
              <a:t>Jordan</a:t>
            </a:r>
          </a:p>
          <a:p>
            <a:r>
              <a:rPr lang="tr-TR" sz="1400" b="1" dirty="0" err="1" smtClean="0">
                <a:solidFill>
                  <a:srgbClr val="C00000"/>
                </a:solidFill>
              </a:rPr>
              <a:t>Iraq</a:t>
            </a:r>
            <a:endParaRPr lang="tr-TR" sz="1400" b="1" dirty="0" smtClean="0">
              <a:solidFill>
                <a:srgbClr val="C00000"/>
              </a:solidFill>
            </a:endParaRPr>
          </a:p>
          <a:p>
            <a:r>
              <a:rPr lang="tr-TR" sz="1400" b="1" dirty="0" smtClean="0">
                <a:solidFill>
                  <a:srgbClr val="C00000"/>
                </a:solidFill>
              </a:rPr>
              <a:t>Iran</a:t>
            </a:r>
          </a:p>
          <a:p>
            <a:r>
              <a:rPr lang="tr-TR" sz="1400" b="1" dirty="0" smtClean="0">
                <a:solidFill>
                  <a:srgbClr val="C00000"/>
                </a:solidFill>
              </a:rPr>
              <a:t>Libya</a:t>
            </a:r>
          </a:p>
          <a:p>
            <a:r>
              <a:rPr lang="tr-TR" sz="1400" b="1" dirty="0" err="1" smtClean="0">
                <a:solidFill>
                  <a:srgbClr val="C00000"/>
                </a:solidFill>
              </a:rPr>
              <a:t>Palestine</a:t>
            </a:r>
            <a:endParaRPr lang="tr-TR" sz="1400" b="1" dirty="0" smtClean="0">
              <a:solidFill>
                <a:srgbClr val="C00000"/>
              </a:solidFill>
            </a:endParaRPr>
          </a:p>
          <a:p>
            <a:r>
              <a:rPr lang="tr-TR" sz="1400" b="1" dirty="0" smtClean="0">
                <a:solidFill>
                  <a:srgbClr val="C00000"/>
                </a:solidFill>
              </a:rPr>
              <a:t>United </a:t>
            </a:r>
            <a:r>
              <a:rPr lang="tr-TR" sz="1400" b="1" dirty="0" err="1" smtClean="0">
                <a:solidFill>
                  <a:srgbClr val="C00000"/>
                </a:solidFill>
              </a:rPr>
              <a:t>Arab</a:t>
            </a:r>
            <a:r>
              <a:rPr lang="tr-TR" sz="1400" b="1" dirty="0" smtClean="0">
                <a:solidFill>
                  <a:srgbClr val="C00000"/>
                </a:solidFill>
              </a:rPr>
              <a:t> </a:t>
            </a:r>
            <a:r>
              <a:rPr lang="tr-TR" sz="1400" b="1" dirty="0" err="1" smtClean="0">
                <a:solidFill>
                  <a:srgbClr val="C00000"/>
                </a:solidFill>
              </a:rPr>
              <a:t>Emirates</a:t>
            </a:r>
            <a:endParaRPr lang="tr-TR" sz="1400" b="1" dirty="0" smtClean="0">
              <a:solidFill>
                <a:srgbClr val="C00000"/>
              </a:solidFill>
            </a:endParaRPr>
          </a:p>
          <a:p>
            <a:r>
              <a:rPr lang="tr-TR" sz="1400" b="1" dirty="0" err="1" smtClean="0">
                <a:solidFill>
                  <a:srgbClr val="C00000"/>
                </a:solidFill>
              </a:rPr>
              <a:t>Egypt</a:t>
            </a:r>
            <a:endParaRPr lang="tr-TR" sz="1400" b="1" dirty="0" smtClean="0">
              <a:solidFill>
                <a:srgbClr val="C00000"/>
              </a:solidFill>
            </a:endParaRPr>
          </a:p>
          <a:p>
            <a:r>
              <a:rPr lang="tr-TR" sz="1400" b="1" dirty="0" err="1" smtClean="0">
                <a:solidFill>
                  <a:srgbClr val="C00000"/>
                </a:solidFill>
              </a:rPr>
              <a:t>Russia</a:t>
            </a:r>
            <a:endParaRPr lang="ru-RU" sz="1400" b="1" dirty="0" smtClean="0">
              <a:solidFill>
                <a:srgbClr val="C00000"/>
              </a:solidFill>
            </a:endParaRPr>
          </a:p>
          <a:p>
            <a:r>
              <a:rPr lang="tr-TR" sz="1400" b="1" dirty="0" err="1">
                <a:solidFill>
                  <a:srgbClr val="C00000"/>
                </a:solidFill>
              </a:rPr>
              <a:t>Belarus</a:t>
            </a:r>
            <a:endParaRPr lang="tr-TR" sz="1400" b="1" dirty="0" smtClean="0">
              <a:solidFill>
                <a:srgbClr val="C00000"/>
              </a:solidFill>
            </a:endParaRPr>
          </a:p>
          <a:p>
            <a:r>
              <a:rPr lang="tr-TR" sz="1400" b="1" dirty="0" err="1" smtClean="0">
                <a:solidFill>
                  <a:srgbClr val="C00000"/>
                </a:solidFill>
              </a:rPr>
              <a:t>Kazakhstan</a:t>
            </a:r>
            <a:endParaRPr lang="ru-RU" sz="1400" b="1" dirty="0" smtClean="0">
              <a:solidFill>
                <a:srgbClr val="C00000"/>
              </a:solidFill>
            </a:endParaRPr>
          </a:p>
          <a:p>
            <a:r>
              <a:rPr lang="tr-TR" sz="1400" b="1" dirty="0" err="1">
                <a:solidFill>
                  <a:srgbClr val="C00000"/>
                </a:solidFill>
              </a:rPr>
              <a:t>Turkmenistan</a:t>
            </a:r>
            <a:endParaRPr lang="tr-TR" sz="1400" b="1" dirty="0">
              <a:solidFill>
                <a:srgbClr val="C00000"/>
              </a:solidFill>
            </a:endParaRPr>
          </a:p>
        </p:txBody>
      </p:sp>
    </p:spTree>
    <p:extLst>
      <p:ext uri="{BB962C8B-B14F-4D97-AF65-F5344CB8AC3E}">
        <p14:creationId xmlns:p14="http://schemas.microsoft.com/office/powerpoint/2010/main" val="1136086218"/>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107504" y="444494"/>
            <a:ext cx="5568451"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107503" y="970850"/>
            <a:ext cx="5568451" cy="769441"/>
          </a:xfrm>
          <a:prstGeom prst="rect">
            <a:avLst/>
          </a:prstGeom>
        </p:spPr>
        <p:txBody>
          <a:bodyPr wrap="square">
            <a:spAutoFit/>
          </a:bodyPr>
          <a:lstStyle/>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IT PARK </a:t>
            </a: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ТА</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SH</a:t>
            </a: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КЕ</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N</a:t>
            </a: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Т</a:t>
            </a:r>
            <a:endPar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endPar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5505551" y="3693219"/>
            <a:ext cx="3314921" cy="2246769"/>
          </a:xfrm>
          <a:prstGeom prst="rect">
            <a:avLst/>
          </a:prstGeom>
        </p:spPr>
        <p:txBody>
          <a:bodyPr wrap="square">
            <a:spAutoFit/>
          </a:bodyPr>
          <a:lstStyle/>
          <a:p>
            <a:pPr marL="285750" indent="-285750">
              <a:buFontTx/>
              <a:buChar char="-"/>
            </a:pPr>
            <a:r>
              <a:rPr lang="tr-TR" sz="1200" b="1" dirty="0" smtClean="0">
                <a:solidFill>
                  <a:srgbClr val="00B050"/>
                </a:solidFill>
              </a:rPr>
              <a:t>VENTILATION SYSTEM</a:t>
            </a:r>
          </a:p>
          <a:p>
            <a:pPr marL="285750" indent="-285750">
              <a:buFontTx/>
              <a:buChar char="-"/>
            </a:pPr>
            <a:r>
              <a:rPr lang="tr-TR" sz="1200" b="1" dirty="0" smtClean="0">
                <a:solidFill>
                  <a:srgbClr val="00B050"/>
                </a:solidFill>
              </a:rPr>
              <a:t>BOX FANS</a:t>
            </a:r>
          </a:p>
          <a:p>
            <a:pPr marL="285750" indent="-285750">
              <a:buFontTx/>
              <a:buChar char="-"/>
            </a:pPr>
            <a:r>
              <a:rPr lang="tr-TR" sz="1200" b="1" dirty="0" smtClean="0">
                <a:solidFill>
                  <a:srgbClr val="00B050"/>
                </a:solidFill>
              </a:rPr>
              <a:t>DUCT TYPE AXIAL FANS</a:t>
            </a:r>
          </a:p>
          <a:p>
            <a:pPr marL="285750" indent="-285750">
              <a:buFontTx/>
              <a:buChar char="-"/>
            </a:pPr>
            <a:r>
              <a:rPr lang="tr-TR" sz="1200" b="1" dirty="0" smtClean="0">
                <a:solidFill>
                  <a:srgbClr val="00B050"/>
                </a:solidFill>
              </a:rPr>
              <a:t>AXIAL SMOKE EXHAUST FAN </a:t>
            </a:r>
          </a:p>
          <a:p>
            <a:pPr marL="285750" indent="-285750">
              <a:buFontTx/>
              <a:buChar char="-"/>
            </a:pPr>
            <a:r>
              <a:rPr lang="tr-TR" sz="1200" b="1" dirty="0" smtClean="0">
                <a:solidFill>
                  <a:srgbClr val="00B050"/>
                </a:solidFill>
              </a:rPr>
              <a:t>EXPROOF FANS</a:t>
            </a:r>
          </a:p>
          <a:p>
            <a:pPr marL="285750" indent="-285750">
              <a:buFontTx/>
              <a:buChar char="-"/>
            </a:pPr>
            <a:r>
              <a:rPr lang="tr-TR" sz="1200" b="1" dirty="0" smtClean="0">
                <a:solidFill>
                  <a:srgbClr val="00B050"/>
                </a:solidFill>
              </a:rPr>
              <a:t>HEATINF APPARATUS</a:t>
            </a:r>
          </a:p>
          <a:p>
            <a:pPr marL="285750" indent="-285750">
              <a:buFontTx/>
              <a:buChar char="-"/>
            </a:pPr>
            <a:r>
              <a:rPr lang="tr-TR" sz="1200" b="1" dirty="0" smtClean="0">
                <a:solidFill>
                  <a:srgbClr val="00B050"/>
                </a:solidFill>
              </a:rPr>
              <a:t>DAMPERS</a:t>
            </a:r>
          </a:p>
          <a:p>
            <a:pPr marL="285750" indent="-285750">
              <a:buFontTx/>
              <a:buChar char="-"/>
            </a:pPr>
            <a:r>
              <a:rPr lang="tr-TR" sz="1200" b="1" dirty="0" smtClean="0">
                <a:solidFill>
                  <a:srgbClr val="00B050"/>
                </a:solidFill>
              </a:rPr>
              <a:t>FIRE DAMPERLERS</a:t>
            </a:r>
            <a:endParaRPr lang="tr-TR" sz="12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925" y="1577419"/>
            <a:ext cx="1890977" cy="1972019"/>
          </a:xfrm>
          <a:prstGeom prst="rect">
            <a:avLst/>
          </a:prstGeom>
        </p:spPr>
      </p:pic>
      <p:pic>
        <p:nvPicPr>
          <p:cNvPr id="15" name="Resim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54" y="1577419"/>
            <a:ext cx="5248269" cy="4168489"/>
          </a:xfrm>
          <a:prstGeom prst="rect">
            <a:avLst/>
          </a:prstGeom>
        </p:spPr>
      </p:pic>
    </p:spTree>
    <p:extLst>
      <p:ext uri="{BB962C8B-B14F-4D97-AF65-F5344CB8AC3E}">
        <p14:creationId xmlns:p14="http://schemas.microsoft.com/office/powerpoint/2010/main" val="109919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0" y="444494"/>
            <a:ext cx="5168721"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35495" y="970850"/>
            <a:ext cx="4968553" cy="769441"/>
          </a:xfrm>
          <a:prstGeom prst="rect">
            <a:avLst/>
          </a:prstGeom>
        </p:spPr>
        <p:txBody>
          <a:bodyPr wrap="square">
            <a:spAutoFit/>
          </a:bodyPr>
          <a:lstStyle/>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TURAN BANK </a:t>
            </a:r>
            <a:r>
              <a:rPr lang="ru-RU"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ТА</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SHKENT</a:t>
            </a:r>
            <a:endPar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endPar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4912029" y="260648"/>
            <a:ext cx="4231971" cy="5001369"/>
          </a:xfrm>
          <a:prstGeom prst="rect">
            <a:avLst/>
          </a:prstGeom>
        </p:spPr>
        <p:txBody>
          <a:bodyPr wrap="square">
            <a:spAutoFit/>
          </a:bodyPr>
          <a:lstStyle/>
          <a:p>
            <a:pPr marL="285750" indent="-285750">
              <a:buFontTx/>
              <a:buChar char="-"/>
            </a:pPr>
            <a:r>
              <a:rPr lang="tr-TR" sz="1100" b="1" dirty="0">
                <a:solidFill>
                  <a:schemeClr val="accent5">
                    <a:lumMod val="75000"/>
                  </a:schemeClr>
                </a:solidFill>
              </a:rPr>
              <a:t>21.780 M3/H   </a:t>
            </a:r>
            <a:r>
              <a:rPr lang="tr-TR" sz="1100" b="1" dirty="0" smtClean="0">
                <a:solidFill>
                  <a:srgbClr val="00B050"/>
                </a:solidFill>
              </a:rPr>
              <a:t>TKS17-17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a:solidFill>
                  <a:schemeClr val="accent5">
                    <a:lumMod val="75000"/>
                  </a:schemeClr>
                </a:solidFill>
              </a:rPr>
              <a:t>10.000 M3/H   </a:t>
            </a:r>
            <a:r>
              <a:rPr lang="tr-TR" sz="1100" b="1" dirty="0" smtClean="0">
                <a:solidFill>
                  <a:srgbClr val="00B050"/>
                </a:solidFill>
              </a:rPr>
              <a:t>TKS14-10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a:solidFill>
                  <a:schemeClr val="accent5">
                    <a:lumMod val="75000"/>
                  </a:schemeClr>
                </a:solidFill>
              </a:rPr>
              <a:t>8.200 M3/H   </a:t>
            </a:r>
            <a:r>
              <a:rPr lang="tr-TR" sz="1100" b="1" dirty="0" smtClean="0">
                <a:solidFill>
                  <a:srgbClr val="00B050"/>
                </a:solidFill>
              </a:rPr>
              <a:t>TKS13-10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a:solidFill>
                <a:srgbClr val="00B050"/>
              </a:solidFill>
            </a:endParaRPr>
          </a:p>
          <a:p>
            <a:pPr marL="171450" indent="-171450">
              <a:buFontTx/>
              <a:buChar char="-"/>
            </a:pPr>
            <a:r>
              <a:rPr lang="ru-RU" sz="1100" b="1" dirty="0">
                <a:solidFill>
                  <a:schemeClr val="accent5">
                    <a:lumMod val="75000"/>
                  </a:schemeClr>
                </a:solidFill>
              </a:rPr>
              <a:t> </a:t>
            </a:r>
            <a:r>
              <a:rPr lang="tr-TR" sz="1100" b="1" dirty="0">
                <a:solidFill>
                  <a:schemeClr val="accent5">
                    <a:lumMod val="75000"/>
                  </a:schemeClr>
                </a:solidFill>
              </a:rPr>
              <a:t>  6.300 M3/H </a:t>
            </a:r>
            <a:r>
              <a:rPr lang="tr-TR" sz="1100" b="1" dirty="0">
                <a:solidFill>
                  <a:srgbClr val="00B050"/>
                </a:solidFill>
              </a:rPr>
              <a:t>  </a:t>
            </a:r>
            <a:r>
              <a:rPr lang="tr-TR" sz="1100" b="1" dirty="0" smtClean="0">
                <a:solidFill>
                  <a:srgbClr val="00B050"/>
                </a:solidFill>
              </a:rPr>
              <a:t>TKS10-9  BOX FAN</a:t>
            </a:r>
            <a:endParaRPr lang="tr-TR" sz="1100" b="1" dirty="0">
              <a:solidFill>
                <a:srgbClr val="00B050"/>
              </a:solidFill>
            </a:endParaRPr>
          </a:p>
          <a:p>
            <a:pPr marL="171450" indent="-171450">
              <a:buFontTx/>
              <a:buChar char="-"/>
            </a:pPr>
            <a:endParaRPr lang="tr-TR" sz="1100" b="1" dirty="0">
              <a:solidFill>
                <a:srgbClr val="00B050"/>
              </a:solidFill>
            </a:endParaRPr>
          </a:p>
          <a:p>
            <a:pPr marL="171450" indent="-171450">
              <a:buFontTx/>
              <a:buChar char="-"/>
            </a:pPr>
            <a:r>
              <a:rPr lang="tr-TR" sz="1100" b="1" dirty="0">
                <a:solidFill>
                  <a:schemeClr val="accent5">
                    <a:lumMod val="75000"/>
                  </a:schemeClr>
                </a:solidFill>
              </a:rPr>
              <a:t>   2.200 M3/H </a:t>
            </a:r>
            <a:r>
              <a:rPr lang="tr-TR" sz="1100" b="1" dirty="0">
                <a:solidFill>
                  <a:srgbClr val="00B050"/>
                </a:solidFill>
              </a:rPr>
              <a:t>  </a:t>
            </a:r>
            <a:r>
              <a:rPr lang="tr-TR" sz="1100" b="1" dirty="0" smtClean="0">
                <a:solidFill>
                  <a:srgbClr val="00B050"/>
                </a:solidFill>
              </a:rPr>
              <a:t>TKS10-9  BOX FAN</a:t>
            </a:r>
            <a:endParaRPr lang="ru-RU" sz="1100" b="1" dirty="0">
              <a:solidFill>
                <a:srgbClr val="00B050"/>
              </a:solidFill>
            </a:endParaRPr>
          </a:p>
          <a:p>
            <a:r>
              <a:rPr lang="tr-TR" sz="1100" b="1" dirty="0">
                <a:solidFill>
                  <a:schemeClr val="accent5">
                    <a:lumMod val="75000"/>
                  </a:schemeClr>
                </a:solidFill>
              </a:rPr>
              <a:t>       </a:t>
            </a:r>
          </a:p>
          <a:p>
            <a:pPr marL="171450" indent="-171450">
              <a:buFontTx/>
              <a:buChar char="-"/>
            </a:pPr>
            <a:r>
              <a:rPr lang="ru-RU" sz="1100" b="1" dirty="0">
                <a:solidFill>
                  <a:schemeClr val="accent5">
                    <a:lumMod val="75000"/>
                  </a:schemeClr>
                </a:solidFill>
              </a:rPr>
              <a:t>  </a:t>
            </a:r>
            <a:r>
              <a:rPr lang="tr-TR" sz="1100" b="1" dirty="0">
                <a:solidFill>
                  <a:schemeClr val="accent5">
                    <a:lumMod val="75000"/>
                  </a:schemeClr>
                </a:solidFill>
              </a:rPr>
              <a:t>3.570 M3/H   </a:t>
            </a:r>
            <a:r>
              <a:rPr lang="tr-TR" sz="1100" b="1" dirty="0">
                <a:solidFill>
                  <a:srgbClr val="00B050"/>
                </a:solidFill>
              </a:rPr>
              <a:t>THRV-40 DX </a:t>
            </a:r>
            <a:r>
              <a:rPr lang="tr-TR" sz="1100" b="1" dirty="0" smtClean="0">
                <a:solidFill>
                  <a:srgbClr val="00B050"/>
                </a:solidFill>
              </a:rPr>
              <a:t>HEAT RECOVERY UNIT  </a:t>
            </a:r>
            <a:r>
              <a:rPr lang="ru-RU" sz="1100" b="1" dirty="0" smtClean="0">
                <a:solidFill>
                  <a:srgbClr val="00B050"/>
                </a:solidFill>
              </a:rPr>
              <a:t>  </a:t>
            </a:r>
            <a:endParaRPr lang="ru-RU" sz="1100" b="1" dirty="0">
              <a:solidFill>
                <a:srgbClr val="00B050"/>
              </a:solidFill>
            </a:endParaRPr>
          </a:p>
          <a:p>
            <a:pPr marL="171450" indent="-171450">
              <a:buFontTx/>
              <a:buChar char="-"/>
            </a:pPr>
            <a:r>
              <a:rPr lang="tr-TR" sz="1100" b="1" dirty="0" smtClean="0">
                <a:solidFill>
                  <a:srgbClr val="00B050"/>
                </a:solidFill>
              </a:rPr>
              <a:t>HEAT PUMP</a:t>
            </a:r>
            <a:endParaRPr lang="tr-TR" sz="1100" b="1" dirty="0">
              <a:solidFill>
                <a:srgbClr val="00B050"/>
              </a:solidFill>
            </a:endParaRPr>
          </a:p>
          <a:p>
            <a:pPr marL="285750" indent="-285750">
              <a:buFontTx/>
              <a:buChar char="-"/>
            </a:pPr>
            <a:endParaRPr lang="ru-RU" sz="1100" b="1" dirty="0">
              <a:solidFill>
                <a:srgbClr val="00B050"/>
              </a:solidFill>
            </a:endParaRPr>
          </a:p>
          <a:p>
            <a:pPr marL="171450" indent="-171450">
              <a:buFontTx/>
              <a:buChar char="-"/>
            </a:pPr>
            <a:r>
              <a:rPr lang="ru-RU" sz="1100" b="1" dirty="0">
                <a:solidFill>
                  <a:schemeClr val="accent5">
                    <a:lumMod val="75000"/>
                  </a:schemeClr>
                </a:solidFill>
              </a:rPr>
              <a:t>  </a:t>
            </a:r>
            <a:r>
              <a:rPr lang="tr-TR" sz="1100" b="1" dirty="0">
                <a:solidFill>
                  <a:schemeClr val="accent5">
                    <a:lumMod val="75000"/>
                  </a:schemeClr>
                </a:solidFill>
              </a:rPr>
              <a:t>3.</a:t>
            </a:r>
            <a:r>
              <a:rPr lang="ru-RU" sz="1100" b="1" dirty="0">
                <a:solidFill>
                  <a:schemeClr val="accent5">
                    <a:lumMod val="75000"/>
                  </a:schemeClr>
                </a:solidFill>
              </a:rPr>
              <a:t>35</a:t>
            </a:r>
            <a:r>
              <a:rPr lang="tr-TR" sz="1100" b="1" dirty="0">
                <a:solidFill>
                  <a:schemeClr val="accent5">
                    <a:lumMod val="75000"/>
                  </a:schemeClr>
                </a:solidFill>
              </a:rPr>
              <a:t>0 M3/H   </a:t>
            </a:r>
            <a:r>
              <a:rPr lang="tr-TR" sz="1100" b="1" dirty="0">
                <a:solidFill>
                  <a:srgbClr val="00B050"/>
                </a:solidFill>
              </a:rPr>
              <a:t>THRV-40 DX </a:t>
            </a:r>
            <a:r>
              <a:rPr lang="tr-TR" sz="1100" b="1" dirty="0" smtClean="0">
                <a:solidFill>
                  <a:srgbClr val="00B050"/>
                </a:solidFill>
              </a:rPr>
              <a:t>HEAT RECOVERY UNIT  </a:t>
            </a:r>
            <a:r>
              <a:rPr lang="ru-RU" sz="1100" b="1" dirty="0" smtClean="0">
                <a:solidFill>
                  <a:srgbClr val="00B050"/>
                </a:solidFill>
              </a:rPr>
              <a:t>  </a:t>
            </a:r>
            <a:endParaRPr lang="ru-RU" sz="1100" b="1" dirty="0">
              <a:solidFill>
                <a:srgbClr val="00B050"/>
              </a:solidFill>
            </a:endParaRPr>
          </a:p>
          <a:p>
            <a:pPr marL="171450" indent="-171450">
              <a:buFontTx/>
              <a:buChar char="-"/>
            </a:pPr>
            <a:r>
              <a:rPr lang="tr-TR" sz="1100" b="1" dirty="0" smtClean="0">
                <a:solidFill>
                  <a:srgbClr val="00B050"/>
                </a:solidFill>
              </a:rPr>
              <a:t>HEAT PUMP</a:t>
            </a:r>
            <a:endParaRPr lang="tr-TR" sz="1100" b="1" dirty="0">
              <a:solidFill>
                <a:srgbClr val="00B050"/>
              </a:solidFill>
            </a:endParaRPr>
          </a:p>
          <a:p>
            <a:pPr marL="171450" indent="-171450">
              <a:buFontTx/>
              <a:buChar char="-"/>
            </a:pPr>
            <a:endParaRPr lang="ru-RU" sz="1100" b="1" dirty="0">
              <a:solidFill>
                <a:schemeClr val="accent5">
                  <a:lumMod val="75000"/>
                </a:schemeClr>
              </a:solidFill>
            </a:endParaRPr>
          </a:p>
          <a:p>
            <a:pPr marL="171450" indent="-171450">
              <a:buFontTx/>
              <a:buChar char="-"/>
            </a:pPr>
            <a:r>
              <a:rPr lang="ru-RU" sz="1100" b="1" dirty="0">
                <a:solidFill>
                  <a:schemeClr val="accent5">
                    <a:lumMod val="75000"/>
                  </a:schemeClr>
                </a:solidFill>
              </a:rPr>
              <a:t> </a:t>
            </a:r>
            <a:r>
              <a:rPr lang="tr-TR" sz="1100" b="1" dirty="0">
                <a:solidFill>
                  <a:schemeClr val="accent5">
                    <a:lumMod val="75000"/>
                  </a:schemeClr>
                </a:solidFill>
              </a:rPr>
              <a:t>3.</a:t>
            </a:r>
            <a:r>
              <a:rPr lang="ru-RU" sz="1100" b="1" dirty="0">
                <a:solidFill>
                  <a:schemeClr val="accent5">
                    <a:lumMod val="75000"/>
                  </a:schemeClr>
                </a:solidFill>
              </a:rPr>
              <a:t>100</a:t>
            </a:r>
            <a:r>
              <a:rPr lang="tr-TR" sz="1100" b="1" dirty="0">
                <a:solidFill>
                  <a:schemeClr val="accent5">
                    <a:lumMod val="75000"/>
                  </a:schemeClr>
                </a:solidFill>
              </a:rPr>
              <a:t> M3/H   </a:t>
            </a:r>
            <a:r>
              <a:rPr lang="tr-TR" sz="1100" b="1" dirty="0">
                <a:solidFill>
                  <a:srgbClr val="00B050"/>
                </a:solidFill>
              </a:rPr>
              <a:t>THRV-40 DX </a:t>
            </a:r>
            <a:r>
              <a:rPr lang="tr-TR" sz="1100" b="1" dirty="0" smtClean="0">
                <a:solidFill>
                  <a:srgbClr val="00B050"/>
                </a:solidFill>
              </a:rPr>
              <a:t>HEAT RECOVERY UNIT  </a:t>
            </a:r>
            <a:r>
              <a:rPr lang="ru-RU" sz="1100" b="1" dirty="0" smtClean="0">
                <a:solidFill>
                  <a:srgbClr val="00B050"/>
                </a:solidFill>
              </a:rPr>
              <a:t>  </a:t>
            </a:r>
            <a:endParaRPr lang="ru-RU" sz="1100" b="1" dirty="0">
              <a:solidFill>
                <a:srgbClr val="00B050"/>
              </a:solidFill>
            </a:endParaRPr>
          </a:p>
          <a:p>
            <a:pPr marL="171450" indent="-171450">
              <a:buFontTx/>
              <a:buChar char="-"/>
            </a:pPr>
            <a:r>
              <a:rPr lang="tr-TR" sz="1100" b="1" dirty="0" smtClean="0">
                <a:solidFill>
                  <a:srgbClr val="00B050"/>
                </a:solidFill>
              </a:rPr>
              <a:t>HEAT PUMP</a:t>
            </a:r>
            <a:endParaRPr lang="ru-RU" sz="1100" b="1" dirty="0">
              <a:solidFill>
                <a:srgbClr val="00B050"/>
              </a:solidFill>
            </a:endParaRPr>
          </a:p>
          <a:p>
            <a:pPr marL="171450" indent="-171450">
              <a:buFontTx/>
              <a:buChar char="-"/>
            </a:pPr>
            <a:endParaRPr lang="ru-RU" sz="1100" b="1" dirty="0">
              <a:solidFill>
                <a:srgbClr val="00B050"/>
              </a:solidFill>
            </a:endParaRPr>
          </a:p>
          <a:p>
            <a:pPr marL="171450" indent="-171450">
              <a:buFontTx/>
              <a:buChar char="-"/>
            </a:pPr>
            <a:r>
              <a:rPr lang="ru-RU" sz="1100" b="1" dirty="0">
                <a:solidFill>
                  <a:schemeClr val="accent5">
                    <a:lumMod val="75000"/>
                  </a:schemeClr>
                </a:solidFill>
              </a:rPr>
              <a:t>2</a:t>
            </a:r>
            <a:r>
              <a:rPr lang="tr-TR" sz="1100" b="1" dirty="0">
                <a:solidFill>
                  <a:schemeClr val="accent5">
                    <a:lumMod val="75000"/>
                  </a:schemeClr>
                </a:solidFill>
              </a:rPr>
              <a:t>.</a:t>
            </a:r>
            <a:r>
              <a:rPr lang="ru-RU" sz="1100" b="1" dirty="0">
                <a:solidFill>
                  <a:schemeClr val="accent5">
                    <a:lumMod val="75000"/>
                  </a:schemeClr>
                </a:solidFill>
              </a:rPr>
              <a:t>600</a:t>
            </a:r>
            <a:r>
              <a:rPr lang="tr-TR" sz="1100" b="1" dirty="0">
                <a:solidFill>
                  <a:schemeClr val="accent5">
                    <a:lumMod val="75000"/>
                  </a:schemeClr>
                </a:solidFill>
              </a:rPr>
              <a:t> M3/H   </a:t>
            </a:r>
            <a:r>
              <a:rPr lang="tr-TR" sz="1100" b="1" dirty="0">
                <a:solidFill>
                  <a:srgbClr val="00B050"/>
                </a:solidFill>
              </a:rPr>
              <a:t>THRV-</a:t>
            </a:r>
            <a:r>
              <a:rPr lang="ru-RU" sz="1100" b="1" dirty="0">
                <a:solidFill>
                  <a:srgbClr val="00B050"/>
                </a:solidFill>
              </a:rPr>
              <a:t>3</a:t>
            </a:r>
            <a:r>
              <a:rPr lang="tr-TR" sz="1100" b="1" dirty="0">
                <a:solidFill>
                  <a:srgbClr val="00B050"/>
                </a:solidFill>
              </a:rPr>
              <a:t>0 DX </a:t>
            </a:r>
            <a:r>
              <a:rPr lang="tr-TR" sz="1100" b="1" dirty="0" smtClean="0">
                <a:solidFill>
                  <a:srgbClr val="00B050"/>
                </a:solidFill>
              </a:rPr>
              <a:t>HEAT RECOVERY UNIT  </a:t>
            </a:r>
            <a:r>
              <a:rPr lang="ru-RU" sz="1100" b="1" dirty="0" smtClean="0">
                <a:solidFill>
                  <a:srgbClr val="00B050"/>
                </a:solidFill>
              </a:rPr>
              <a:t>  </a:t>
            </a:r>
            <a:endParaRPr lang="ru-RU" sz="1100" b="1" dirty="0">
              <a:solidFill>
                <a:srgbClr val="00B050"/>
              </a:solidFill>
            </a:endParaRPr>
          </a:p>
          <a:p>
            <a:pPr marL="171450" indent="-171450">
              <a:buFontTx/>
              <a:buChar char="-"/>
            </a:pPr>
            <a:r>
              <a:rPr lang="tr-TR" sz="1100" b="1" dirty="0" smtClean="0">
                <a:solidFill>
                  <a:srgbClr val="00B050"/>
                </a:solidFill>
              </a:rPr>
              <a:t>HEAT PUMP</a:t>
            </a:r>
            <a:endParaRPr lang="tr-TR" sz="1100" b="1" dirty="0">
              <a:solidFill>
                <a:srgbClr val="00B050"/>
              </a:solidFill>
            </a:endParaRPr>
          </a:p>
          <a:p>
            <a:pPr marL="171450" indent="-171450">
              <a:buFontTx/>
              <a:buChar char="-"/>
            </a:pPr>
            <a:endParaRPr lang="ru-RU" sz="1100" b="1" dirty="0">
              <a:solidFill>
                <a:srgbClr val="00B050"/>
              </a:solidFill>
            </a:endParaRPr>
          </a:p>
          <a:p>
            <a:pPr marL="171450" indent="-171450">
              <a:buFontTx/>
              <a:buChar char="-"/>
            </a:pPr>
            <a:r>
              <a:rPr lang="ru-RU" sz="1100" b="1" dirty="0">
                <a:solidFill>
                  <a:schemeClr val="accent5">
                    <a:lumMod val="75000"/>
                  </a:schemeClr>
                </a:solidFill>
              </a:rPr>
              <a:t>2.470</a:t>
            </a:r>
            <a:r>
              <a:rPr lang="tr-TR" sz="1100" b="1" dirty="0">
                <a:solidFill>
                  <a:schemeClr val="accent5">
                    <a:lumMod val="75000"/>
                  </a:schemeClr>
                </a:solidFill>
              </a:rPr>
              <a:t> M3/H   </a:t>
            </a:r>
            <a:r>
              <a:rPr lang="tr-TR" sz="1100" b="1" dirty="0">
                <a:solidFill>
                  <a:srgbClr val="00B050"/>
                </a:solidFill>
              </a:rPr>
              <a:t>THRV-</a:t>
            </a:r>
            <a:r>
              <a:rPr lang="ru-RU" sz="1100" b="1" dirty="0">
                <a:solidFill>
                  <a:srgbClr val="00B050"/>
                </a:solidFill>
              </a:rPr>
              <a:t>3</a:t>
            </a:r>
            <a:r>
              <a:rPr lang="tr-TR" sz="1100" b="1" dirty="0">
                <a:solidFill>
                  <a:srgbClr val="00B050"/>
                </a:solidFill>
              </a:rPr>
              <a:t>0 DX </a:t>
            </a:r>
            <a:r>
              <a:rPr lang="tr-TR" sz="1100" b="1" dirty="0" smtClean="0">
                <a:solidFill>
                  <a:srgbClr val="00B050"/>
                </a:solidFill>
              </a:rPr>
              <a:t>HEAT RECOVERY UNIT  </a:t>
            </a:r>
            <a:r>
              <a:rPr lang="ru-RU" sz="1100" b="1" dirty="0" smtClean="0">
                <a:solidFill>
                  <a:srgbClr val="00B050"/>
                </a:solidFill>
              </a:rPr>
              <a:t>  </a:t>
            </a:r>
            <a:endParaRPr lang="ru-RU" sz="1100" b="1" dirty="0">
              <a:solidFill>
                <a:srgbClr val="00B050"/>
              </a:solidFill>
            </a:endParaRPr>
          </a:p>
          <a:p>
            <a:r>
              <a:rPr lang="tr-TR" sz="1100" b="1" dirty="0" smtClean="0">
                <a:solidFill>
                  <a:srgbClr val="00B050"/>
                </a:solidFill>
              </a:rPr>
              <a:t>    HEAT PUMP</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70" y="3308251"/>
            <a:ext cx="5153293" cy="2898494"/>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09" y="1456981"/>
            <a:ext cx="1890977" cy="1972019"/>
          </a:xfrm>
          <a:prstGeom prst="rect">
            <a:avLst/>
          </a:prstGeom>
        </p:spPr>
      </p:pic>
      <p:pic>
        <p:nvPicPr>
          <p:cNvPr id="3" name="Resi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3834" y="1456980"/>
            <a:ext cx="2514190" cy="1972019"/>
          </a:xfrm>
          <a:prstGeom prst="rect">
            <a:avLst/>
          </a:prstGeom>
        </p:spPr>
      </p:pic>
      <p:pic>
        <p:nvPicPr>
          <p:cNvPr id="15" name="Resim 14"/>
          <p:cNvPicPr>
            <a:picLocks noChangeAspect="1"/>
          </p:cNvPicPr>
          <p:nvPr/>
        </p:nvPicPr>
        <p:blipFill rotWithShape="1">
          <a:blip r:embed="rId6">
            <a:extLst>
              <a:ext uri="{28A0092B-C50C-407E-A947-70E740481C1C}">
                <a14:useLocalDpi xmlns:a14="http://schemas.microsoft.com/office/drawing/2010/main" val="0"/>
              </a:ext>
            </a:extLst>
          </a:blip>
          <a:srcRect t="7695" b="5863"/>
          <a:stretch/>
        </p:blipFill>
        <p:spPr>
          <a:xfrm>
            <a:off x="5457067" y="4547939"/>
            <a:ext cx="1299869" cy="1186442"/>
          </a:xfrm>
          <a:prstGeom prst="rect">
            <a:avLst/>
          </a:prstGeom>
        </p:spPr>
      </p:pic>
      <p:pic>
        <p:nvPicPr>
          <p:cNvPr id="4" name="Resim 3"/>
          <p:cNvPicPr>
            <a:picLocks noChangeAspect="1"/>
          </p:cNvPicPr>
          <p:nvPr/>
        </p:nvPicPr>
        <p:blipFill rotWithShape="1">
          <a:blip r:embed="rId7">
            <a:extLst>
              <a:ext uri="{28A0092B-C50C-407E-A947-70E740481C1C}">
                <a14:useLocalDpi xmlns:a14="http://schemas.microsoft.com/office/drawing/2010/main" val="0"/>
              </a:ext>
            </a:extLst>
          </a:blip>
          <a:srcRect t="17870" b="14889"/>
          <a:stretch/>
        </p:blipFill>
        <p:spPr>
          <a:xfrm>
            <a:off x="7092280" y="4615509"/>
            <a:ext cx="1740349" cy="1170227"/>
          </a:xfrm>
          <a:prstGeom prst="rect">
            <a:avLst/>
          </a:prstGeom>
        </p:spPr>
      </p:pic>
    </p:spTree>
    <p:extLst>
      <p:ext uri="{BB962C8B-B14F-4D97-AF65-F5344CB8AC3E}">
        <p14:creationId xmlns:p14="http://schemas.microsoft.com/office/powerpoint/2010/main" val="1813109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5" y="19880"/>
            <a:ext cx="9144000" cy="6858000"/>
          </a:xfrm>
          <a:prstGeom prst="rect">
            <a:avLst/>
          </a:prstGeom>
        </p:spPr>
      </p:pic>
      <p:sp>
        <p:nvSpPr>
          <p:cNvPr id="10" name="Dikdörtgen 9"/>
          <p:cNvSpPr/>
          <p:nvPr/>
        </p:nvSpPr>
        <p:spPr>
          <a:xfrm>
            <a:off x="-10005" y="188640"/>
            <a:ext cx="5178726"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Proje</a:t>
            </a:r>
            <a:r>
              <a:rPr lang="ru-RU" sz="4000" b="1" dirty="0" smtClean="0">
                <a:ln w="13462">
                  <a:solidFill>
                    <a:schemeClr val="bg1"/>
                  </a:solidFill>
                  <a:prstDash val="solid"/>
                </a:ln>
                <a:solidFill>
                  <a:schemeClr val="accent1"/>
                </a:solidFill>
                <a:effectLst>
                  <a:outerShdw dist="38100" dir="2700000" algn="bl" rotWithShape="0">
                    <a:schemeClr val="accent5"/>
                  </a:outerShdw>
                </a:effectLst>
              </a:rPr>
              <a:t>с</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t</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0" y="692696"/>
            <a:ext cx="4912030" cy="430887"/>
          </a:xfrm>
          <a:prstGeom prst="rect">
            <a:avLst/>
          </a:prstGeom>
        </p:spPr>
        <p:txBody>
          <a:bodyPr wrap="square">
            <a:spAutoFit/>
          </a:bodyPr>
          <a:lstStyle/>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TAŞKENT TIP </a:t>
            </a: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AKADEMİSİ</a:t>
            </a:r>
            <a:endPar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4912029" y="798696"/>
            <a:ext cx="4506973" cy="2631490"/>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20.000 </a:t>
            </a:r>
            <a:r>
              <a:rPr lang="tr-TR" sz="1100" b="1" dirty="0">
                <a:solidFill>
                  <a:schemeClr val="accent5">
                    <a:lumMod val="75000"/>
                  </a:schemeClr>
                </a:solidFill>
              </a:rPr>
              <a:t>M3/H </a:t>
            </a:r>
            <a:r>
              <a:rPr lang="tr-TR" sz="1100" b="1" dirty="0" smtClean="0">
                <a:solidFill>
                  <a:schemeClr val="accent5">
                    <a:lumMod val="75000"/>
                  </a:schemeClr>
                </a:solidFill>
              </a:rPr>
              <a:t> </a:t>
            </a:r>
            <a:r>
              <a:rPr lang="en-US" sz="1100" b="1" dirty="0" smtClean="0">
                <a:solidFill>
                  <a:srgbClr val="00B050"/>
                </a:solidFill>
              </a:rPr>
              <a:t>ROOF TYPE SMOKE EXHAUST FAN</a:t>
            </a:r>
            <a:endParaRPr lang="tr-TR" sz="1100" b="1" dirty="0" smtClean="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tr-TR" sz="1100" b="1" dirty="0" smtClean="0">
                <a:solidFill>
                  <a:schemeClr val="accent5">
                    <a:lumMod val="75000"/>
                  </a:schemeClr>
                </a:solidFill>
              </a:rPr>
              <a:t>20.000 </a:t>
            </a:r>
            <a:r>
              <a:rPr lang="tr-TR" sz="1100" b="1" dirty="0">
                <a:solidFill>
                  <a:schemeClr val="accent5">
                    <a:lumMod val="75000"/>
                  </a:schemeClr>
                </a:solidFill>
              </a:rPr>
              <a:t>M3/H   </a:t>
            </a:r>
            <a:r>
              <a:rPr lang="en-US" sz="1100" b="1" dirty="0" smtClean="0">
                <a:solidFill>
                  <a:srgbClr val="00B050"/>
                </a:solidFill>
              </a:rPr>
              <a:t>ROOF TYPE SMOKE EXHAUST FAN</a:t>
            </a:r>
            <a:endParaRPr lang="tr-TR" sz="1100" b="1" dirty="0">
              <a:solidFill>
                <a:srgbClr val="00B050"/>
              </a:solidFill>
            </a:endParaRPr>
          </a:p>
          <a:p>
            <a:endParaRPr lang="ru-RU" sz="1100" b="1" dirty="0" smtClean="0">
              <a:solidFill>
                <a:srgbClr val="00B050"/>
              </a:solidFill>
            </a:endParaRPr>
          </a:p>
          <a:p>
            <a:pPr marL="285750" indent="-285750">
              <a:buFontTx/>
              <a:buChar char="-"/>
            </a:pPr>
            <a:r>
              <a:rPr lang="tr-TR" sz="1100" b="1" dirty="0">
                <a:solidFill>
                  <a:schemeClr val="accent5">
                    <a:lumMod val="75000"/>
                  </a:schemeClr>
                </a:solidFill>
              </a:rPr>
              <a:t>20.000 M3/H   </a:t>
            </a:r>
            <a:r>
              <a:rPr lang="en-US" sz="1100" b="1" dirty="0" smtClean="0">
                <a:solidFill>
                  <a:srgbClr val="00B050"/>
                </a:solidFill>
              </a:rPr>
              <a:t>ROOF TYPE SMOKE EXHAUST FAN</a:t>
            </a:r>
            <a:endParaRPr lang="tr-TR" sz="1100" b="1" dirty="0">
              <a:solidFill>
                <a:srgbClr val="00B050"/>
              </a:solidFill>
            </a:endParaRPr>
          </a:p>
          <a:p>
            <a:endParaRPr lang="ru-RU" sz="1100" b="1" dirty="0" smtClean="0">
              <a:solidFill>
                <a:srgbClr val="00B050"/>
              </a:solidFill>
            </a:endParaRPr>
          </a:p>
          <a:p>
            <a:pPr marL="285750" indent="-285750">
              <a:buFontTx/>
              <a:buChar char="-"/>
            </a:pPr>
            <a:r>
              <a:rPr lang="tr-TR" sz="1100" b="1" dirty="0">
                <a:solidFill>
                  <a:schemeClr val="accent5">
                    <a:lumMod val="75000"/>
                  </a:schemeClr>
                </a:solidFill>
              </a:rPr>
              <a:t>20.000 M3/H   </a:t>
            </a:r>
            <a:r>
              <a:rPr lang="en-US" sz="1100" b="1" dirty="0" smtClean="0">
                <a:solidFill>
                  <a:srgbClr val="00B050"/>
                </a:solidFill>
              </a:rPr>
              <a:t>ROOF TYPE SMOKE EXHAUST FAN</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4.800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TDF800*500 </a:t>
            </a:r>
            <a:r>
              <a:rPr lang="en-US" sz="1100" b="1" dirty="0">
                <a:solidFill>
                  <a:srgbClr val="00B050"/>
                </a:solidFill>
              </a:rPr>
              <a:t>RECTANGULAR DUCT TYPE FANS</a:t>
            </a:r>
            <a:endParaRPr lang="ru-RU" sz="1100" b="1" dirty="0" smtClean="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ru-RU" sz="1100" b="1" dirty="0" smtClean="0">
                <a:solidFill>
                  <a:schemeClr val="accent5">
                    <a:lumMod val="75000"/>
                  </a:schemeClr>
                </a:solidFill>
              </a:rPr>
              <a:t>1</a:t>
            </a:r>
            <a:r>
              <a:rPr lang="tr-TR" sz="1100" b="1" dirty="0" smtClean="0">
                <a:solidFill>
                  <a:schemeClr val="accent5">
                    <a:lumMod val="75000"/>
                  </a:schemeClr>
                </a:solidFill>
              </a:rPr>
              <a:t>.</a:t>
            </a:r>
            <a:r>
              <a:rPr lang="ru-RU" sz="1100" b="1" dirty="0" smtClean="0">
                <a:solidFill>
                  <a:schemeClr val="accent5">
                    <a:lumMod val="75000"/>
                  </a:schemeClr>
                </a:solidFill>
              </a:rPr>
              <a:t>2</a:t>
            </a:r>
            <a:r>
              <a:rPr lang="tr-TR" sz="1100" b="1" dirty="0" smtClean="0">
                <a:solidFill>
                  <a:schemeClr val="accent5">
                    <a:lumMod val="75000"/>
                  </a:schemeClr>
                </a:solidFill>
              </a:rPr>
              <a:t>00 </a:t>
            </a:r>
            <a:r>
              <a:rPr lang="tr-TR" sz="1100" b="1" dirty="0">
                <a:solidFill>
                  <a:schemeClr val="accent5">
                    <a:lumMod val="75000"/>
                  </a:schemeClr>
                </a:solidFill>
              </a:rPr>
              <a:t>M3/H   </a:t>
            </a:r>
            <a:r>
              <a:rPr lang="tr-TR" sz="1100" b="1" dirty="0" smtClean="0">
                <a:solidFill>
                  <a:srgbClr val="00B050"/>
                </a:solidFill>
              </a:rPr>
              <a:t>TDF</a:t>
            </a:r>
            <a:r>
              <a:rPr lang="ru-RU" sz="1100" b="1" dirty="0" smtClean="0">
                <a:solidFill>
                  <a:srgbClr val="00B050"/>
                </a:solidFill>
              </a:rPr>
              <a:t>5</a:t>
            </a:r>
            <a:r>
              <a:rPr lang="tr-TR" sz="1100" b="1" dirty="0" smtClean="0">
                <a:solidFill>
                  <a:srgbClr val="00B050"/>
                </a:solidFill>
              </a:rPr>
              <a:t>00*</a:t>
            </a:r>
            <a:r>
              <a:rPr lang="ru-RU" sz="1100" b="1" dirty="0" smtClean="0">
                <a:solidFill>
                  <a:srgbClr val="00B050"/>
                </a:solidFill>
              </a:rPr>
              <a:t>3</a:t>
            </a:r>
            <a:r>
              <a:rPr lang="tr-TR" sz="1100" b="1" dirty="0" smtClean="0">
                <a:solidFill>
                  <a:srgbClr val="00B050"/>
                </a:solidFill>
              </a:rPr>
              <a:t>00 </a:t>
            </a:r>
            <a:r>
              <a:rPr lang="en-US" sz="1100" b="1" dirty="0">
                <a:solidFill>
                  <a:srgbClr val="00B050"/>
                </a:solidFill>
              </a:rPr>
              <a:t>RECTANGULAR DUCT TYPE FANS</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2522" y="3510977"/>
            <a:ext cx="4581473" cy="2576871"/>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664" y="1412776"/>
            <a:ext cx="1890977" cy="1972019"/>
          </a:xfrm>
          <a:prstGeom prst="rect">
            <a:avLst/>
          </a:prstGeom>
        </p:spPr>
      </p:pic>
      <p:pic>
        <p:nvPicPr>
          <p:cNvPr id="3" name="Resim 2"/>
          <p:cNvPicPr>
            <a:picLocks noChangeAspect="1"/>
          </p:cNvPicPr>
          <p:nvPr/>
        </p:nvPicPr>
        <p:blipFill rotWithShape="1">
          <a:blip r:embed="rId5">
            <a:extLst>
              <a:ext uri="{28A0092B-C50C-407E-A947-70E740481C1C}">
                <a14:useLocalDpi xmlns:a14="http://schemas.microsoft.com/office/drawing/2010/main" val="0"/>
              </a:ext>
            </a:extLst>
          </a:blip>
          <a:srcRect l="8754" r="8559"/>
          <a:stretch/>
        </p:blipFill>
        <p:spPr>
          <a:xfrm>
            <a:off x="395536" y="3448879"/>
            <a:ext cx="4231486" cy="2606891"/>
          </a:xfrm>
          <a:prstGeom prst="rect">
            <a:avLst/>
          </a:prstGeom>
        </p:spPr>
      </p:pic>
    </p:spTree>
    <p:extLst>
      <p:ext uri="{BB962C8B-B14F-4D97-AF65-F5344CB8AC3E}">
        <p14:creationId xmlns:p14="http://schemas.microsoft.com/office/powerpoint/2010/main" val="163092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5" y="19880"/>
            <a:ext cx="9144000" cy="6858000"/>
          </a:xfrm>
          <a:prstGeom prst="rect">
            <a:avLst/>
          </a:prstGeom>
        </p:spPr>
      </p:pic>
      <p:sp>
        <p:nvSpPr>
          <p:cNvPr id="10" name="Dikdörtgen 9"/>
          <p:cNvSpPr/>
          <p:nvPr/>
        </p:nvSpPr>
        <p:spPr>
          <a:xfrm>
            <a:off x="0" y="188640"/>
            <a:ext cx="5168721"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Proje</a:t>
            </a:r>
            <a:r>
              <a:rPr lang="ru-RU" sz="4000" b="1" dirty="0" smtClean="0">
                <a:ln w="13462">
                  <a:solidFill>
                    <a:schemeClr val="bg1"/>
                  </a:solidFill>
                  <a:prstDash val="solid"/>
                </a:ln>
                <a:solidFill>
                  <a:schemeClr val="accent1"/>
                </a:solidFill>
                <a:effectLst>
                  <a:outerShdw dist="38100" dir="2700000" algn="bl" rotWithShape="0">
                    <a:schemeClr val="accent5"/>
                  </a:outerShdw>
                </a:effectLst>
              </a:rPr>
              <a:t>с</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t</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1" y="692696"/>
            <a:ext cx="5076057" cy="769441"/>
          </a:xfrm>
          <a:prstGeom prst="rect">
            <a:avLst/>
          </a:prstGeom>
        </p:spPr>
        <p:txBody>
          <a:bodyPr wrap="square">
            <a:spAutoFit/>
          </a:bodyPr>
          <a:lstStyle/>
          <a:p>
            <a:pPr algn="ct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HAMPTON OTEL </a:t>
            </a:r>
            <a:endPar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endParaRPr>
          </a:p>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CİZZAKH/ÖZBEKİSTAN</a:t>
            </a:r>
            <a:endParaRPr lang="ru-RU" sz="22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5076056" y="44624"/>
            <a:ext cx="4188612" cy="6524863"/>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10.120 M3/H   </a:t>
            </a:r>
            <a:r>
              <a:rPr lang="tr-TR" sz="1100" b="1" dirty="0" smtClean="0">
                <a:solidFill>
                  <a:srgbClr val="00B050"/>
                </a:solidFill>
              </a:rPr>
              <a:t>TKS14-10  AHU + AUTOMATION PANEL</a:t>
            </a:r>
            <a:endParaRPr lang="tr-TR" sz="1100" b="1" dirty="0">
              <a:solidFill>
                <a:srgbClr val="00B050"/>
              </a:solidFill>
            </a:endParaRPr>
          </a:p>
          <a:p>
            <a:pPr marL="285750" indent="-285750">
              <a:buFontTx/>
              <a:buChar char="-"/>
            </a:pPr>
            <a:endParaRPr lang="tr-TR" sz="1000" b="1" dirty="0" smtClean="0">
              <a:solidFill>
                <a:srgbClr val="00B050"/>
              </a:solidFill>
            </a:endParaRPr>
          </a:p>
          <a:p>
            <a:pPr marL="285750" indent="-285750">
              <a:buFontTx/>
              <a:buChar char="-"/>
            </a:pPr>
            <a:r>
              <a:rPr lang="tr-TR" sz="1100" b="1" dirty="0" smtClean="0">
                <a:solidFill>
                  <a:schemeClr val="accent5">
                    <a:lumMod val="75000"/>
                  </a:schemeClr>
                </a:solidFill>
              </a:rPr>
              <a:t>9.550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TKS14-10  AHU + 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9.150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TKS14-10  AHU + 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8.880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TKS13-10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a:solidFill>
                  <a:schemeClr val="accent5">
                    <a:lumMod val="75000"/>
                  </a:schemeClr>
                </a:solidFill>
              </a:rPr>
              <a:t>8.850 M3/H   </a:t>
            </a:r>
            <a:r>
              <a:rPr lang="tr-TR" sz="1100" b="1" dirty="0" smtClean="0">
                <a:solidFill>
                  <a:srgbClr val="00B050"/>
                </a:solidFill>
              </a:rPr>
              <a:t>TKS13-10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tr-TR" sz="1100" b="1" dirty="0" smtClean="0">
                <a:solidFill>
                  <a:schemeClr val="accent5">
                    <a:lumMod val="75000"/>
                  </a:schemeClr>
                </a:solidFill>
              </a:rPr>
              <a:t>8.250 </a:t>
            </a:r>
            <a:r>
              <a:rPr lang="tr-TR" sz="1100" b="1" dirty="0">
                <a:solidFill>
                  <a:schemeClr val="accent5">
                    <a:lumMod val="75000"/>
                  </a:schemeClr>
                </a:solidFill>
              </a:rPr>
              <a:t>M3/H   </a:t>
            </a:r>
            <a:r>
              <a:rPr lang="tr-TR" sz="1100" b="1" dirty="0" smtClean="0">
                <a:solidFill>
                  <a:srgbClr val="00B050"/>
                </a:solidFill>
              </a:rPr>
              <a:t>TKS13-10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8.000 </a:t>
            </a:r>
            <a:r>
              <a:rPr lang="tr-TR" sz="1100" b="1" dirty="0">
                <a:solidFill>
                  <a:schemeClr val="accent5">
                    <a:lumMod val="75000"/>
                  </a:schemeClr>
                </a:solidFill>
              </a:rPr>
              <a:t>M3/H   </a:t>
            </a:r>
            <a:r>
              <a:rPr lang="tr-TR" sz="1100" b="1" dirty="0" smtClean="0">
                <a:solidFill>
                  <a:srgbClr val="00B050"/>
                </a:solidFill>
              </a:rPr>
              <a:t>TKS13-10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a:solidFill>
                  <a:schemeClr val="accent5">
                    <a:lumMod val="75000"/>
                  </a:schemeClr>
                </a:solidFill>
              </a:rPr>
              <a:t>7</a:t>
            </a:r>
            <a:r>
              <a:rPr lang="tr-TR" sz="1100" b="1" dirty="0" smtClean="0">
                <a:solidFill>
                  <a:schemeClr val="accent5">
                    <a:lumMod val="75000"/>
                  </a:schemeClr>
                </a:solidFill>
              </a:rPr>
              <a:t>.600 </a:t>
            </a:r>
            <a:r>
              <a:rPr lang="tr-TR" sz="1100" b="1" dirty="0">
                <a:solidFill>
                  <a:schemeClr val="accent5">
                    <a:lumMod val="75000"/>
                  </a:schemeClr>
                </a:solidFill>
              </a:rPr>
              <a:t>M3/H   </a:t>
            </a:r>
            <a:r>
              <a:rPr lang="tr-TR" sz="1100" b="1" dirty="0" smtClean="0">
                <a:solidFill>
                  <a:srgbClr val="00B050"/>
                </a:solidFill>
              </a:rPr>
              <a:t>TKS13-10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tr-TR" sz="1100" b="1" dirty="0" smtClean="0">
                <a:solidFill>
                  <a:schemeClr val="accent5">
                    <a:lumMod val="75000"/>
                  </a:schemeClr>
                </a:solidFill>
              </a:rPr>
              <a:t>6.650 </a:t>
            </a:r>
            <a:r>
              <a:rPr lang="tr-TR" sz="1100" b="1" dirty="0">
                <a:solidFill>
                  <a:schemeClr val="accent5">
                    <a:lumMod val="75000"/>
                  </a:schemeClr>
                </a:solidFill>
              </a:rPr>
              <a:t>M3/H   </a:t>
            </a:r>
            <a:r>
              <a:rPr lang="tr-TR" sz="1000" b="1" dirty="0" smtClean="0">
                <a:solidFill>
                  <a:srgbClr val="00B050"/>
                </a:solidFill>
              </a:rPr>
              <a:t>TKS13-9</a:t>
            </a:r>
            <a:r>
              <a:rPr lang="tr-TR" sz="1100" b="1" dirty="0" smtClean="0">
                <a:solidFill>
                  <a:srgbClr val="00B050"/>
                </a:solidFill>
              </a:rPr>
              <a:t>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6.200 </a:t>
            </a:r>
            <a:r>
              <a:rPr lang="tr-TR" sz="1100" b="1" dirty="0">
                <a:solidFill>
                  <a:schemeClr val="accent5">
                    <a:lumMod val="75000"/>
                  </a:schemeClr>
                </a:solidFill>
              </a:rPr>
              <a:t>M3/H   </a:t>
            </a:r>
            <a:r>
              <a:rPr lang="tr-TR" sz="1100" b="1" dirty="0" smtClean="0">
                <a:solidFill>
                  <a:srgbClr val="00B050"/>
                </a:solidFill>
              </a:rPr>
              <a:t>TKS13-9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5.850 </a:t>
            </a:r>
            <a:r>
              <a:rPr lang="tr-TR" sz="1100" b="1" dirty="0">
                <a:solidFill>
                  <a:schemeClr val="accent5">
                    <a:lumMod val="75000"/>
                  </a:schemeClr>
                </a:solidFill>
              </a:rPr>
              <a:t>M3/H   </a:t>
            </a:r>
            <a:r>
              <a:rPr lang="tr-TR" sz="1100" b="1" dirty="0" smtClean="0">
                <a:solidFill>
                  <a:srgbClr val="00B050"/>
                </a:solidFill>
              </a:rPr>
              <a:t>TKS13-9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5.000 </a:t>
            </a:r>
            <a:r>
              <a:rPr lang="tr-TR" sz="1100" b="1" dirty="0">
                <a:solidFill>
                  <a:schemeClr val="accent5">
                    <a:lumMod val="75000"/>
                  </a:schemeClr>
                </a:solidFill>
              </a:rPr>
              <a:t>M3/H   </a:t>
            </a:r>
            <a:r>
              <a:rPr lang="tr-TR" sz="1100" b="1" dirty="0" smtClean="0">
                <a:solidFill>
                  <a:srgbClr val="00B050"/>
                </a:solidFill>
              </a:rPr>
              <a:t>TKS10-9  AHU </a:t>
            </a:r>
            <a:r>
              <a:rPr lang="tr-TR" sz="1100" b="1" dirty="0">
                <a:solidFill>
                  <a:srgbClr val="00B050"/>
                </a:solidFill>
              </a:rPr>
              <a:t>+ </a:t>
            </a:r>
            <a:r>
              <a:rPr lang="tr-TR" sz="1100" b="1" dirty="0" smtClean="0">
                <a:solidFill>
                  <a:srgbClr val="00B050"/>
                </a:solidFill>
              </a:rPr>
              <a:t>AUTOMATION PANEL</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4.730 </a:t>
            </a:r>
            <a:r>
              <a:rPr lang="tr-TR" sz="1100" b="1" dirty="0">
                <a:solidFill>
                  <a:schemeClr val="accent5">
                    <a:lumMod val="75000"/>
                  </a:schemeClr>
                </a:solidFill>
              </a:rPr>
              <a:t>M3/H   </a:t>
            </a:r>
            <a:r>
              <a:rPr lang="tr-TR" sz="1100" b="1" dirty="0" smtClean="0">
                <a:solidFill>
                  <a:srgbClr val="00B050"/>
                </a:solidFill>
              </a:rPr>
              <a:t>TKS10-9  AHU </a:t>
            </a:r>
            <a:r>
              <a:rPr lang="tr-TR" sz="1100" b="1" dirty="0">
                <a:solidFill>
                  <a:srgbClr val="00B050"/>
                </a:solidFill>
              </a:rPr>
              <a:t>+ </a:t>
            </a:r>
            <a:r>
              <a:rPr lang="tr-TR" sz="1100" b="1" dirty="0" smtClean="0">
                <a:solidFill>
                  <a:srgbClr val="00B050"/>
                </a:solidFill>
              </a:rPr>
              <a:t>AUTOMATION PANEL</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9.000 </a:t>
            </a:r>
            <a:r>
              <a:rPr lang="tr-TR" sz="1100" b="1" dirty="0">
                <a:solidFill>
                  <a:schemeClr val="accent5">
                    <a:lumMod val="75000"/>
                  </a:schemeClr>
                </a:solidFill>
              </a:rPr>
              <a:t>M3/H   </a:t>
            </a:r>
            <a:r>
              <a:rPr lang="tr-TR" sz="1100" b="1" dirty="0" smtClean="0">
                <a:solidFill>
                  <a:srgbClr val="00B050"/>
                </a:solidFill>
              </a:rPr>
              <a:t>TKS13-10  BOX FAN</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6.000 </a:t>
            </a:r>
            <a:r>
              <a:rPr lang="tr-TR" sz="1100" b="1" dirty="0">
                <a:solidFill>
                  <a:schemeClr val="accent5">
                    <a:lumMod val="75000"/>
                  </a:schemeClr>
                </a:solidFill>
              </a:rPr>
              <a:t>M3/H   </a:t>
            </a:r>
            <a:r>
              <a:rPr lang="tr-TR" sz="1100" b="1" dirty="0" smtClean="0">
                <a:solidFill>
                  <a:srgbClr val="00B050"/>
                </a:solidFill>
              </a:rPr>
              <a:t>TKS10-9  BOX FAN</a:t>
            </a:r>
            <a:endParaRPr lang="ru-RU"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5727912" y="5866255"/>
            <a:ext cx="1199731" cy="1028558"/>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22" y="1400582"/>
            <a:ext cx="2321726" cy="1199558"/>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742" y="2647420"/>
            <a:ext cx="4660465" cy="3229851"/>
          </a:xfrm>
          <a:prstGeom prst="rect">
            <a:avLst/>
          </a:prstGeom>
        </p:spPr>
      </p:pic>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7429438" y="6034961"/>
            <a:ext cx="875295" cy="792088"/>
          </a:xfrm>
          <a:prstGeom prst="rect">
            <a:avLst/>
          </a:prstGeom>
        </p:spPr>
      </p:pic>
      <p:pic>
        <p:nvPicPr>
          <p:cNvPr id="15" name="Resim 14"/>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062893" y="6038510"/>
            <a:ext cx="875295" cy="792088"/>
          </a:xfrm>
          <a:prstGeom prst="rect">
            <a:avLst/>
          </a:prstGeom>
        </p:spPr>
      </p:pic>
      <p:pic>
        <p:nvPicPr>
          <p:cNvPr id="16" name="Resim 15"/>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6626607" y="6095952"/>
            <a:ext cx="875295" cy="699739"/>
          </a:xfrm>
          <a:prstGeom prst="rect">
            <a:avLst/>
          </a:prstGeom>
        </p:spPr>
      </p:pic>
      <p:pic>
        <p:nvPicPr>
          <p:cNvPr id="17" name="Resim 16"/>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51051" y="5894879"/>
            <a:ext cx="2173050" cy="818624"/>
          </a:xfrm>
          <a:prstGeom prst="rect">
            <a:avLst/>
          </a:prstGeom>
        </p:spPr>
      </p:pic>
      <p:pic>
        <p:nvPicPr>
          <p:cNvPr id="18" name="Resim 17"/>
          <p:cNvPicPr>
            <a:picLocks noChangeAspect="1"/>
          </p:cNvPicPr>
          <p:nvPr/>
        </p:nvPicPr>
        <p:blipFill rotWithShape="1">
          <a:blip r:embed="rId5" cstate="print">
            <a:extLst>
              <a:ext uri="{28A0092B-C50C-407E-A947-70E740481C1C}">
                <a14:useLocalDpi xmlns:a14="http://schemas.microsoft.com/office/drawing/2010/main" val="0"/>
              </a:ext>
            </a:extLst>
          </a:blip>
          <a:srcRect t="7696" b="-1"/>
          <a:stretch/>
        </p:blipFill>
        <p:spPr>
          <a:xfrm>
            <a:off x="7505139" y="5005795"/>
            <a:ext cx="1591424" cy="1551076"/>
          </a:xfrm>
          <a:prstGeom prst="rect">
            <a:avLst/>
          </a:prstGeom>
        </p:spPr>
      </p:pic>
      <p:pic>
        <p:nvPicPr>
          <p:cNvPr id="19" name="Resim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8823" y="4548090"/>
            <a:ext cx="3380353" cy="1901295"/>
          </a:xfrm>
          <a:prstGeom prst="rect">
            <a:avLst/>
          </a:prstGeom>
        </p:spPr>
      </p:pic>
      <p:pic>
        <p:nvPicPr>
          <p:cNvPr id="21" name="Resim 20"/>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476348" y="5951652"/>
            <a:ext cx="2173050" cy="818624"/>
          </a:xfrm>
          <a:prstGeom prst="rect">
            <a:avLst/>
          </a:prstGeom>
        </p:spPr>
      </p:pic>
    </p:spTree>
    <p:extLst>
      <p:ext uri="{BB962C8B-B14F-4D97-AF65-F5344CB8AC3E}">
        <p14:creationId xmlns:p14="http://schemas.microsoft.com/office/powerpoint/2010/main" val="460038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5" y="19880"/>
            <a:ext cx="9144000" cy="6858000"/>
          </a:xfrm>
          <a:prstGeom prst="rect">
            <a:avLst/>
          </a:prstGeom>
        </p:spPr>
      </p:pic>
      <p:sp>
        <p:nvSpPr>
          <p:cNvPr id="10" name="Dikdörtgen 9"/>
          <p:cNvSpPr/>
          <p:nvPr/>
        </p:nvSpPr>
        <p:spPr>
          <a:xfrm>
            <a:off x="-10005" y="188640"/>
            <a:ext cx="5178726" cy="707886"/>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10005" y="692696"/>
            <a:ext cx="5014053" cy="769441"/>
          </a:xfrm>
          <a:prstGeom prst="rect">
            <a:avLst/>
          </a:prstGeom>
        </p:spPr>
        <p:txBody>
          <a:bodyPr wrap="square">
            <a:spAutoFit/>
          </a:bodyPr>
          <a:lstStyle/>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SIYOMA </a:t>
            </a: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MALL </a:t>
            </a:r>
          </a:p>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DUSHANBE </a:t>
            </a:r>
            <a:r>
              <a:rPr lang="tr-TR" sz="2200" b="1" dirty="0">
                <a:ln w="13462">
                  <a:solidFill>
                    <a:schemeClr val="bg1"/>
                  </a:solidFill>
                  <a:prstDash val="solid"/>
                </a:ln>
                <a:solidFill>
                  <a:schemeClr val="accent5">
                    <a:lumMod val="75000"/>
                  </a:schemeClr>
                </a:solidFill>
                <a:effectLst>
                  <a:outerShdw dist="38100" dir="2700000" algn="bl" rotWithShape="0">
                    <a:schemeClr val="accent5"/>
                  </a:outerShdw>
                </a:effectLst>
              </a:rPr>
              <a:t>/ </a:t>
            </a: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TAJKSTAN</a:t>
            </a:r>
            <a:endParaRPr lang="ru-RU" sz="22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4912029" y="798696"/>
            <a:ext cx="4506973" cy="1954381"/>
          </a:xfrm>
          <a:prstGeom prst="rect">
            <a:avLst/>
          </a:prstGeom>
        </p:spPr>
        <p:txBody>
          <a:bodyPr wrap="square">
            <a:spAutoFit/>
          </a:bodyPr>
          <a:lstStyle/>
          <a:p>
            <a:pPr marL="285750" indent="-285750">
              <a:buFontTx/>
              <a:buChar char="-"/>
            </a:pPr>
            <a:r>
              <a:rPr lang="ru-RU" sz="1100" b="1" dirty="0">
                <a:solidFill>
                  <a:schemeClr val="accent5">
                    <a:lumMod val="75000"/>
                  </a:schemeClr>
                </a:solidFill>
              </a:rPr>
              <a:t>23</a:t>
            </a:r>
            <a:r>
              <a:rPr lang="tr-TR" sz="1100" b="1" dirty="0">
                <a:solidFill>
                  <a:schemeClr val="accent5">
                    <a:lumMod val="75000"/>
                  </a:schemeClr>
                </a:solidFill>
              </a:rPr>
              <a:t>.</a:t>
            </a:r>
            <a:r>
              <a:rPr lang="ru-RU" sz="1100" b="1" dirty="0">
                <a:solidFill>
                  <a:schemeClr val="accent5">
                    <a:lumMod val="75000"/>
                  </a:schemeClr>
                </a:solidFill>
              </a:rPr>
              <a:t>4</a:t>
            </a:r>
            <a:r>
              <a:rPr lang="tr-TR" sz="1100" b="1" dirty="0">
                <a:solidFill>
                  <a:schemeClr val="accent5">
                    <a:lumMod val="75000"/>
                  </a:schemeClr>
                </a:solidFill>
              </a:rPr>
              <a:t>00 M3/H </a:t>
            </a:r>
            <a:r>
              <a:rPr lang="en-US" sz="1100" b="1" dirty="0" smtClean="0">
                <a:solidFill>
                  <a:srgbClr val="00B050"/>
                </a:solidFill>
              </a:rPr>
              <a:t>ROOF TYPE SMOKE EXHAUST FAN</a:t>
            </a:r>
            <a:endParaRPr lang="ru-RU"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tr-TR" sz="1100" b="1" dirty="0" smtClean="0">
                <a:solidFill>
                  <a:schemeClr val="accent5">
                    <a:lumMod val="75000"/>
                  </a:schemeClr>
                </a:solidFill>
              </a:rPr>
              <a:t>3.750 M3/H   </a:t>
            </a:r>
            <a:r>
              <a:rPr lang="tr-TR" sz="1100" b="1" dirty="0" smtClean="0">
                <a:solidFill>
                  <a:srgbClr val="00B050"/>
                </a:solidFill>
              </a:rPr>
              <a:t>TKS9-9  AHU</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3.000 </a:t>
            </a:r>
            <a:r>
              <a:rPr lang="tr-TR" sz="1100" b="1" dirty="0">
                <a:solidFill>
                  <a:schemeClr val="accent5">
                    <a:lumMod val="75000"/>
                  </a:schemeClr>
                </a:solidFill>
              </a:rPr>
              <a:t>M3/H </a:t>
            </a:r>
            <a:r>
              <a:rPr lang="tr-TR" sz="1100" b="1" dirty="0" smtClean="0">
                <a:solidFill>
                  <a:schemeClr val="accent5">
                    <a:lumMod val="75000"/>
                  </a:schemeClr>
                </a:solidFill>
              </a:rPr>
              <a:t>  </a:t>
            </a:r>
            <a:r>
              <a:rPr lang="ru-RU" sz="1100" b="1" dirty="0" smtClean="0">
                <a:solidFill>
                  <a:srgbClr val="00B050"/>
                </a:solidFill>
              </a:rPr>
              <a:t>ТКС9</a:t>
            </a:r>
            <a:r>
              <a:rPr lang="tr-TR" sz="1100" b="1" dirty="0" smtClean="0">
                <a:solidFill>
                  <a:srgbClr val="00B050"/>
                </a:solidFill>
              </a:rPr>
              <a:t>-7 HRU AHU </a:t>
            </a:r>
            <a:r>
              <a:rPr lang="tr-TR" sz="1100" b="1" dirty="0">
                <a:solidFill>
                  <a:srgbClr val="00B050"/>
                </a:solidFill>
              </a:rPr>
              <a:t>+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a:solidFill>
                  <a:schemeClr val="accent5">
                    <a:lumMod val="75000"/>
                  </a:schemeClr>
                </a:solidFill>
              </a:rPr>
              <a:t>3.000 M3/H   </a:t>
            </a:r>
            <a:r>
              <a:rPr lang="ru-RU" sz="1100" b="1" dirty="0">
                <a:solidFill>
                  <a:srgbClr val="00B050"/>
                </a:solidFill>
              </a:rPr>
              <a:t>ТКС9</a:t>
            </a:r>
            <a:r>
              <a:rPr lang="tr-TR" sz="1100" b="1" dirty="0">
                <a:solidFill>
                  <a:srgbClr val="00B050"/>
                </a:solidFill>
              </a:rPr>
              <a:t>-7 </a:t>
            </a:r>
            <a:r>
              <a:rPr lang="tr-TR" sz="1100" b="1" dirty="0" smtClean="0">
                <a:solidFill>
                  <a:srgbClr val="00B050"/>
                </a:solidFill>
              </a:rPr>
              <a:t>HRU AHU</a:t>
            </a:r>
            <a:r>
              <a:rPr lang="ru-RU" sz="1100" b="1" dirty="0" smtClean="0">
                <a:solidFill>
                  <a:srgbClr val="00B050"/>
                </a:solidFill>
              </a:rPr>
              <a:t> </a:t>
            </a:r>
            <a:r>
              <a:rPr lang="tr-TR" sz="1100" b="1" dirty="0" smtClean="0">
                <a:solidFill>
                  <a:srgbClr val="00B050"/>
                </a:solidFill>
              </a:rPr>
              <a:t>+ 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ru-RU" sz="1100" b="1" dirty="0" smtClean="0">
                <a:solidFill>
                  <a:schemeClr val="accent5">
                    <a:lumMod val="75000"/>
                  </a:schemeClr>
                </a:solidFill>
              </a:rPr>
              <a:t>1.05</a:t>
            </a:r>
            <a:r>
              <a:rPr lang="tr-TR" sz="1100" b="1" dirty="0" smtClean="0">
                <a:solidFill>
                  <a:schemeClr val="accent5">
                    <a:lumMod val="75000"/>
                  </a:schemeClr>
                </a:solidFill>
              </a:rPr>
              <a:t>0 </a:t>
            </a:r>
            <a:r>
              <a:rPr lang="tr-TR" sz="1100" b="1" dirty="0">
                <a:solidFill>
                  <a:schemeClr val="accent5">
                    <a:lumMod val="75000"/>
                  </a:schemeClr>
                </a:solidFill>
              </a:rPr>
              <a:t>M3/H   </a:t>
            </a:r>
            <a:r>
              <a:rPr lang="tr-TR" sz="1100" b="1" dirty="0" smtClean="0">
                <a:solidFill>
                  <a:srgbClr val="00B050"/>
                </a:solidFill>
              </a:rPr>
              <a:t>DUCT TYPE CIRCULAR FAN</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ru-RU" sz="1100" b="1" dirty="0">
                <a:solidFill>
                  <a:schemeClr val="accent5">
                    <a:lumMod val="75000"/>
                  </a:schemeClr>
                </a:solidFill>
              </a:rPr>
              <a:t>6</a:t>
            </a:r>
            <a:r>
              <a:rPr lang="tr-TR" sz="1100" b="1" dirty="0" smtClean="0">
                <a:solidFill>
                  <a:schemeClr val="accent5">
                    <a:lumMod val="75000"/>
                  </a:schemeClr>
                </a:solidFill>
              </a:rPr>
              <a:t>00 </a:t>
            </a:r>
            <a:r>
              <a:rPr lang="tr-TR" sz="1100" b="1" dirty="0">
                <a:solidFill>
                  <a:schemeClr val="accent5">
                    <a:lumMod val="75000"/>
                  </a:schemeClr>
                </a:solidFill>
              </a:rPr>
              <a:t>M3/H   </a:t>
            </a:r>
            <a:r>
              <a:rPr lang="tr-TR" sz="1100" b="1" dirty="0" smtClean="0">
                <a:solidFill>
                  <a:srgbClr val="00B050"/>
                </a:solidFill>
              </a:rPr>
              <a:t>DUCT TYPE CIRCULAR FAN</a:t>
            </a: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7791" y="3500237"/>
            <a:ext cx="4664975" cy="2623837"/>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123" y="1511487"/>
            <a:ext cx="2456978" cy="1161724"/>
          </a:xfrm>
          <a:prstGeom prst="rect">
            <a:avLst/>
          </a:prstGeom>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2761816"/>
            <a:ext cx="4392487" cy="3146963"/>
          </a:xfrm>
          <a:prstGeom prst="rect">
            <a:avLst/>
          </a:prstGeom>
        </p:spPr>
      </p:pic>
    </p:spTree>
    <p:extLst>
      <p:ext uri="{BB962C8B-B14F-4D97-AF65-F5344CB8AC3E}">
        <p14:creationId xmlns:p14="http://schemas.microsoft.com/office/powerpoint/2010/main" val="3749886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256692" y="260648"/>
            <a:ext cx="5425413"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0" y="970850"/>
            <a:ext cx="4960556" cy="430887"/>
          </a:xfrm>
          <a:prstGeom prst="rect">
            <a:avLst/>
          </a:prstGeom>
        </p:spPr>
        <p:txBody>
          <a:bodyPr wrap="square">
            <a:spAutoFit/>
          </a:bodyPr>
          <a:lstStyle/>
          <a:p>
            <a:pPr algn="ctr"/>
            <a:r>
              <a:rPr lang="tr-TR" sz="22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AGROLAB YANGIYOL PROJECTS</a:t>
            </a:r>
          </a:p>
        </p:txBody>
      </p:sp>
      <p:sp>
        <p:nvSpPr>
          <p:cNvPr id="9" name="Dikdörtgen 8"/>
          <p:cNvSpPr/>
          <p:nvPr/>
        </p:nvSpPr>
        <p:spPr>
          <a:xfrm>
            <a:off x="4960555" y="219339"/>
            <a:ext cx="3876259" cy="5001369"/>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3.890 </a:t>
            </a:r>
            <a:r>
              <a:rPr lang="tr-TR" sz="1100" b="1" dirty="0">
                <a:solidFill>
                  <a:schemeClr val="accent5">
                    <a:lumMod val="75000"/>
                  </a:schemeClr>
                </a:solidFill>
              </a:rPr>
              <a:t>M3/H </a:t>
            </a:r>
            <a:r>
              <a:rPr lang="sv-SE" sz="1100" b="1" dirty="0" smtClean="0">
                <a:solidFill>
                  <a:srgbClr val="00B050"/>
                </a:solidFill>
              </a:rPr>
              <a:t>TKS</a:t>
            </a:r>
            <a:r>
              <a:rPr lang="tr-TR" sz="1100" b="1" dirty="0" smtClean="0">
                <a:solidFill>
                  <a:srgbClr val="00B050"/>
                </a:solidFill>
              </a:rPr>
              <a:t>9-9</a:t>
            </a:r>
            <a:r>
              <a:rPr lang="sv-SE" sz="1100" b="1" dirty="0" smtClean="0">
                <a:solidFill>
                  <a:srgbClr val="00B050"/>
                </a:solidFill>
              </a:rPr>
              <a:t> </a:t>
            </a:r>
            <a:r>
              <a:rPr lang="tr-TR" sz="1100" b="1" dirty="0">
                <a:solidFill>
                  <a:srgbClr val="00B050"/>
                </a:solidFill>
              </a:rPr>
              <a:t>KS + </a:t>
            </a:r>
            <a:r>
              <a:rPr lang="tr-TR" sz="1100" b="1" dirty="0" smtClean="0">
                <a:solidFill>
                  <a:srgbClr val="00B050"/>
                </a:solidFill>
              </a:rPr>
              <a:t>AUTOMATION PANEL</a:t>
            </a: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3.230 </a:t>
            </a:r>
            <a:r>
              <a:rPr lang="tr-TR" sz="1100" b="1" dirty="0">
                <a:solidFill>
                  <a:schemeClr val="accent5">
                    <a:lumMod val="75000"/>
                  </a:schemeClr>
                </a:solidFill>
              </a:rPr>
              <a:t>M3/H </a:t>
            </a:r>
            <a:r>
              <a:rPr lang="sv-SE" sz="1100" b="1" dirty="0" smtClean="0">
                <a:solidFill>
                  <a:srgbClr val="00B050"/>
                </a:solidFill>
              </a:rPr>
              <a:t>TKS</a:t>
            </a:r>
            <a:r>
              <a:rPr lang="tr-TR" sz="1100" b="1" dirty="0" smtClean="0">
                <a:solidFill>
                  <a:srgbClr val="00B050"/>
                </a:solidFill>
              </a:rPr>
              <a:t>9-7</a:t>
            </a:r>
            <a:r>
              <a:rPr lang="sv-SE" sz="1100" b="1" dirty="0" smtClean="0">
                <a:solidFill>
                  <a:srgbClr val="00B050"/>
                </a:solidFill>
              </a:rPr>
              <a:t> </a:t>
            </a:r>
            <a:r>
              <a:rPr lang="tr-TR" sz="1100" b="1" dirty="0">
                <a:solidFill>
                  <a:srgbClr val="00B050"/>
                </a:solidFill>
              </a:rPr>
              <a:t>KS +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3.220 </a:t>
            </a:r>
            <a:r>
              <a:rPr lang="tr-TR" sz="1100" b="1" dirty="0">
                <a:solidFill>
                  <a:schemeClr val="accent5">
                    <a:lumMod val="75000"/>
                  </a:schemeClr>
                </a:solidFill>
              </a:rPr>
              <a:t>M3/H </a:t>
            </a:r>
            <a:r>
              <a:rPr lang="sv-SE" sz="1100" b="1" dirty="0" smtClean="0">
                <a:solidFill>
                  <a:srgbClr val="00B050"/>
                </a:solidFill>
              </a:rPr>
              <a:t>TKS</a:t>
            </a:r>
            <a:r>
              <a:rPr lang="tr-TR" sz="1100" b="1" dirty="0" smtClean="0">
                <a:solidFill>
                  <a:srgbClr val="00B050"/>
                </a:solidFill>
              </a:rPr>
              <a:t>9-7</a:t>
            </a:r>
            <a:r>
              <a:rPr lang="sv-SE" sz="1100" b="1" dirty="0" smtClean="0">
                <a:solidFill>
                  <a:srgbClr val="00B050"/>
                </a:solidFill>
              </a:rPr>
              <a:t> </a:t>
            </a:r>
            <a:r>
              <a:rPr lang="tr-TR" sz="1100" b="1" dirty="0">
                <a:solidFill>
                  <a:srgbClr val="00B050"/>
                </a:solidFill>
              </a:rPr>
              <a:t>KS +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2.430 </a:t>
            </a:r>
            <a:r>
              <a:rPr lang="tr-TR" sz="1100" b="1" dirty="0">
                <a:solidFill>
                  <a:schemeClr val="accent5">
                    <a:lumMod val="75000"/>
                  </a:schemeClr>
                </a:solidFill>
              </a:rPr>
              <a:t>M3/H </a:t>
            </a:r>
            <a:r>
              <a:rPr lang="sv-SE" sz="1100" b="1" dirty="0" smtClean="0">
                <a:solidFill>
                  <a:srgbClr val="00B050"/>
                </a:solidFill>
              </a:rPr>
              <a:t>TKS</a:t>
            </a:r>
            <a:r>
              <a:rPr lang="tr-TR" sz="1100" b="1" dirty="0" smtClean="0">
                <a:solidFill>
                  <a:srgbClr val="00B050"/>
                </a:solidFill>
              </a:rPr>
              <a:t>7-7</a:t>
            </a:r>
            <a:r>
              <a:rPr lang="sv-SE" sz="1100" b="1" dirty="0" smtClean="0">
                <a:solidFill>
                  <a:srgbClr val="00B050"/>
                </a:solidFill>
              </a:rPr>
              <a:t> </a:t>
            </a:r>
            <a:r>
              <a:rPr lang="tr-TR" sz="1100" b="1" dirty="0">
                <a:solidFill>
                  <a:srgbClr val="00B050"/>
                </a:solidFill>
              </a:rPr>
              <a:t>KS +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2.030 </a:t>
            </a:r>
            <a:r>
              <a:rPr lang="tr-TR" sz="1100" b="1" dirty="0">
                <a:solidFill>
                  <a:schemeClr val="accent5">
                    <a:lumMod val="75000"/>
                  </a:schemeClr>
                </a:solidFill>
              </a:rPr>
              <a:t>M3/H </a:t>
            </a:r>
            <a:r>
              <a:rPr lang="sv-SE" sz="1100" b="1" dirty="0" smtClean="0">
                <a:solidFill>
                  <a:srgbClr val="00B050"/>
                </a:solidFill>
              </a:rPr>
              <a:t>TKS</a:t>
            </a:r>
            <a:r>
              <a:rPr lang="tr-TR" sz="1100" b="1" dirty="0" smtClean="0">
                <a:solidFill>
                  <a:srgbClr val="00B050"/>
                </a:solidFill>
              </a:rPr>
              <a:t>7-7</a:t>
            </a:r>
            <a:r>
              <a:rPr lang="sv-SE" sz="1100" b="1" dirty="0" smtClean="0">
                <a:solidFill>
                  <a:srgbClr val="00B050"/>
                </a:solidFill>
              </a:rPr>
              <a:t> </a:t>
            </a:r>
            <a:r>
              <a:rPr lang="tr-TR" sz="1100" b="1" dirty="0">
                <a:solidFill>
                  <a:srgbClr val="00B050"/>
                </a:solidFill>
              </a:rPr>
              <a:t>KS + </a:t>
            </a:r>
            <a:r>
              <a:rPr lang="tr-TR" sz="1100" b="1" dirty="0" smtClean="0">
                <a:solidFill>
                  <a:srgbClr val="00B050"/>
                </a:solidFill>
              </a:rPr>
              <a:t>AUTOMATION PANEL</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tr-TR" sz="1100" b="1" dirty="0" smtClean="0">
                <a:solidFill>
                  <a:schemeClr val="accent5">
                    <a:lumMod val="75000"/>
                  </a:schemeClr>
                </a:solidFill>
              </a:rPr>
              <a:t>3.825 </a:t>
            </a:r>
            <a:r>
              <a:rPr lang="tr-TR" sz="1100" b="1" dirty="0">
                <a:solidFill>
                  <a:schemeClr val="accent5">
                    <a:lumMod val="75000"/>
                  </a:schemeClr>
                </a:solidFill>
              </a:rPr>
              <a:t>M3/H   </a:t>
            </a:r>
            <a:r>
              <a:rPr lang="tr-TR" sz="1100" b="1" dirty="0" smtClean="0">
                <a:solidFill>
                  <a:srgbClr val="00B050"/>
                </a:solidFill>
              </a:rPr>
              <a:t>TKS9-7  CABINET TYPE  EXHAUST FAN</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3.585 </a:t>
            </a:r>
            <a:r>
              <a:rPr lang="tr-TR" sz="1100" b="1" dirty="0">
                <a:solidFill>
                  <a:schemeClr val="accent5">
                    <a:lumMod val="75000"/>
                  </a:schemeClr>
                </a:solidFill>
              </a:rPr>
              <a:t>M3/H   </a:t>
            </a:r>
            <a:r>
              <a:rPr lang="tr-TR" sz="1100" b="1" dirty="0" smtClean="0">
                <a:solidFill>
                  <a:srgbClr val="00B050"/>
                </a:solidFill>
              </a:rPr>
              <a:t>TKS9-7  CABINET TYPE  EXHAUST FAN</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3.450 </a:t>
            </a:r>
            <a:r>
              <a:rPr lang="tr-TR" sz="1100" b="1" dirty="0">
                <a:solidFill>
                  <a:schemeClr val="accent5">
                    <a:lumMod val="75000"/>
                  </a:schemeClr>
                </a:solidFill>
              </a:rPr>
              <a:t>M3/H   </a:t>
            </a:r>
            <a:r>
              <a:rPr lang="tr-TR" sz="1100" b="1" dirty="0" smtClean="0">
                <a:solidFill>
                  <a:srgbClr val="00B050"/>
                </a:solidFill>
              </a:rPr>
              <a:t>TKS9-7  CABINET TYPE  EXHAUST FAN</a:t>
            </a: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r>
              <a:rPr lang="tr-TR" sz="1100" b="1" dirty="0" smtClean="0">
                <a:solidFill>
                  <a:schemeClr val="accent5">
                    <a:lumMod val="75000"/>
                  </a:schemeClr>
                </a:solidFill>
              </a:rPr>
              <a:t>2.430 </a:t>
            </a:r>
            <a:r>
              <a:rPr lang="tr-TR" sz="1100" b="1" dirty="0">
                <a:solidFill>
                  <a:schemeClr val="accent5">
                    <a:lumMod val="75000"/>
                  </a:schemeClr>
                </a:solidFill>
              </a:rPr>
              <a:t>M3/H   </a:t>
            </a:r>
            <a:r>
              <a:rPr lang="tr-TR" sz="1100" b="1" dirty="0" smtClean="0">
                <a:solidFill>
                  <a:srgbClr val="00B050"/>
                </a:solidFill>
              </a:rPr>
              <a:t>TKS7-7  CABINET TYPE  EXHAUST FAN</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2.030 </a:t>
            </a:r>
            <a:r>
              <a:rPr lang="tr-TR" sz="1100" b="1" dirty="0">
                <a:solidFill>
                  <a:schemeClr val="accent5">
                    <a:lumMod val="75000"/>
                  </a:schemeClr>
                </a:solidFill>
              </a:rPr>
              <a:t>M3/H   </a:t>
            </a:r>
            <a:r>
              <a:rPr lang="tr-TR" sz="1100" b="1" dirty="0" smtClean="0">
                <a:solidFill>
                  <a:srgbClr val="00B050"/>
                </a:solidFill>
              </a:rPr>
              <a:t>TKS7-7 CABINET TYPE  EXHAUST FAN</a:t>
            </a:r>
          </a:p>
          <a:p>
            <a:pPr marL="285750" indent="-285750">
              <a:buFontTx/>
              <a:buChar char="-"/>
            </a:pP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ru-RU"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endParaRPr lang="ru-RU" sz="1100" b="1" dirty="0" smtClean="0">
              <a:solidFill>
                <a:srgbClr val="00B050"/>
              </a:solidFill>
            </a:endParaRPr>
          </a:p>
          <a:p>
            <a:endParaRPr lang="tr-TR" sz="1100" b="1" dirty="0">
              <a:solidFill>
                <a:srgbClr val="00B050"/>
              </a:solidFill>
            </a:endParaRPr>
          </a:p>
          <a:p>
            <a:pPr marL="285750" indent="-285750">
              <a:buFontTx/>
              <a:buChar char="-"/>
            </a:pPr>
            <a:endParaRPr lang="tr-TR" sz="1100" b="1" dirty="0">
              <a:solidFill>
                <a:srgbClr val="00B050"/>
              </a:solidFill>
            </a:endParaRPr>
          </a:p>
          <a:p>
            <a:endParaRPr lang="tr-TR" sz="1100" b="1" dirty="0" smtClean="0">
              <a:solidFill>
                <a:srgbClr val="00B050"/>
              </a:solidFill>
            </a:endParaRPr>
          </a:p>
          <a:p>
            <a:pPr marL="171450" indent="-1714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618" y="3175532"/>
            <a:ext cx="4664132" cy="2623363"/>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492897"/>
            <a:ext cx="4398402" cy="3174384"/>
          </a:xfrm>
          <a:prstGeom prst="rect">
            <a:avLst/>
          </a:prstGeom>
        </p:spPr>
      </p:pic>
      <p:pic>
        <p:nvPicPr>
          <p:cNvPr id="6" name="Resim 5"/>
          <p:cNvPicPr>
            <a:picLocks noChangeAspect="1"/>
          </p:cNvPicPr>
          <p:nvPr/>
        </p:nvPicPr>
        <p:blipFill rotWithShape="1">
          <a:blip r:embed="rId5">
            <a:extLst>
              <a:ext uri="{28A0092B-C50C-407E-A947-70E740481C1C}">
                <a14:useLocalDpi xmlns:a14="http://schemas.microsoft.com/office/drawing/2010/main" val="0"/>
              </a:ext>
            </a:extLst>
          </a:blip>
          <a:srcRect l="9374" t="20178" r="7778" b="25040"/>
          <a:stretch/>
        </p:blipFill>
        <p:spPr>
          <a:xfrm>
            <a:off x="389622" y="1401737"/>
            <a:ext cx="4032448" cy="1008112"/>
          </a:xfrm>
          <a:prstGeom prst="rect">
            <a:avLst/>
          </a:prstGeom>
        </p:spPr>
      </p:pic>
    </p:spTree>
    <p:extLst>
      <p:ext uri="{BB962C8B-B14F-4D97-AF65-F5344CB8AC3E}">
        <p14:creationId xmlns:p14="http://schemas.microsoft.com/office/powerpoint/2010/main" val="920411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9592" y="609422"/>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5" y="19880"/>
            <a:ext cx="9144000" cy="6858000"/>
          </a:xfrm>
          <a:prstGeom prst="rect">
            <a:avLst/>
          </a:prstGeom>
        </p:spPr>
      </p:pic>
      <p:sp>
        <p:nvSpPr>
          <p:cNvPr id="10" name="Dikdörtgen 9"/>
          <p:cNvSpPr/>
          <p:nvPr/>
        </p:nvSpPr>
        <p:spPr>
          <a:xfrm>
            <a:off x="-10005" y="188640"/>
            <a:ext cx="5178726"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8" name="Dikdörtgen 7"/>
          <p:cNvSpPr/>
          <p:nvPr/>
        </p:nvSpPr>
        <p:spPr>
          <a:xfrm>
            <a:off x="-10005" y="909881"/>
            <a:ext cx="5014053" cy="461665"/>
          </a:xfrm>
          <a:prstGeom prst="rect">
            <a:avLst/>
          </a:prstGeom>
        </p:spPr>
        <p:txBody>
          <a:bodyPr wrap="square">
            <a:spAutoFit/>
          </a:bodyPr>
          <a:lstStyle/>
          <a:p>
            <a:pPr algn="ctr"/>
            <a:r>
              <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rPr>
              <a:t>SAFE SPİCE İDARİ BİNA </a:t>
            </a: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PROJECTS</a:t>
            </a:r>
            <a:endParaRPr lang="ru-RU"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9" name="Dikdörtgen 8"/>
          <p:cNvSpPr/>
          <p:nvPr/>
        </p:nvSpPr>
        <p:spPr>
          <a:xfrm>
            <a:off x="4912030" y="798696"/>
            <a:ext cx="4221966" cy="1954381"/>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13.900 </a:t>
            </a:r>
            <a:r>
              <a:rPr lang="tr-TR" sz="1100" b="1" dirty="0">
                <a:solidFill>
                  <a:schemeClr val="accent5">
                    <a:lumMod val="75000"/>
                  </a:schemeClr>
                </a:solidFill>
              </a:rPr>
              <a:t>M3/H </a:t>
            </a:r>
            <a:r>
              <a:rPr lang="tr-TR" sz="1100" b="1" dirty="0" smtClean="0">
                <a:solidFill>
                  <a:schemeClr val="accent5">
                    <a:lumMod val="75000"/>
                  </a:schemeClr>
                </a:solidFill>
              </a:rPr>
              <a:t>  </a:t>
            </a:r>
            <a:r>
              <a:rPr lang="ru-RU" sz="1100" b="1" dirty="0" smtClean="0">
                <a:solidFill>
                  <a:srgbClr val="00B050"/>
                </a:solidFill>
              </a:rPr>
              <a:t>ТК</a:t>
            </a:r>
            <a:r>
              <a:rPr lang="tr-TR" sz="1100" b="1" dirty="0" smtClean="0">
                <a:solidFill>
                  <a:srgbClr val="00B050"/>
                </a:solidFill>
              </a:rPr>
              <a:t>S 17-13 HRU AHU + 11 KW FREQUENCY INVERTER</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en-US" sz="1100" b="1" dirty="0">
                <a:solidFill>
                  <a:srgbClr val="00B050"/>
                </a:solidFill>
              </a:rPr>
              <a:t>AIR CLEANING DEVICE WITH HYGIENE </a:t>
            </a:r>
            <a:r>
              <a:rPr lang="en-US" sz="1100" b="1" dirty="0" smtClean="0">
                <a:solidFill>
                  <a:srgbClr val="00B050"/>
                </a:solidFill>
              </a:rPr>
              <a:t>REACTOR</a:t>
            </a:r>
            <a:endParaRPr lang="tr-TR" sz="1100" b="1" dirty="0" smtClean="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2.100 </a:t>
            </a:r>
            <a:r>
              <a:rPr lang="tr-TR" sz="1100" b="1" dirty="0">
                <a:solidFill>
                  <a:schemeClr val="accent5">
                    <a:lumMod val="75000"/>
                  </a:schemeClr>
                </a:solidFill>
              </a:rPr>
              <a:t>M3/H   </a:t>
            </a:r>
            <a:r>
              <a:rPr lang="tr-TR" sz="1100" b="1" dirty="0" smtClean="0">
                <a:solidFill>
                  <a:srgbClr val="00B050"/>
                </a:solidFill>
              </a:rPr>
              <a:t>TKS 7-7  </a:t>
            </a:r>
            <a:r>
              <a:rPr lang="en-US" sz="1100" b="1" dirty="0">
                <a:solidFill>
                  <a:srgbClr val="00B050"/>
                </a:solidFill>
              </a:rPr>
              <a:t>CABINET TYPE FAN WITH METAL FILTER</a:t>
            </a:r>
            <a:endParaRPr lang="tr-TR" sz="1100" b="1" dirty="0">
              <a:solidFill>
                <a:srgbClr val="00B050"/>
              </a:solidFill>
            </a:endParaRPr>
          </a:p>
          <a:p>
            <a:pPr marL="285750" indent="-285750">
              <a:buFontTx/>
              <a:buChar char="-"/>
            </a:pPr>
            <a:endParaRPr lang="ru-RU" sz="1100" b="1" dirty="0" smtClean="0">
              <a:solidFill>
                <a:srgbClr val="00B050"/>
              </a:solidFill>
            </a:endParaRPr>
          </a:p>
          <a:p>
            <a:pPr marL="285750" indent="-285750">
              <a:buFontTx/>
              <a:buChar char="-"/>
            </a:pPr>
            <a:r>
              <a:rPr lang="ru-RU" sz="1100" b="1" dirty="0" smtClean="0">
                <a:solidFill>
                  <a:schemeClr val="accent5">
                    <a:lumMod val="75000"/>
                  </a:schemeClr>
                </a:solidFill>
              </a:rPr>
              <a:t>6</a:t>
            </a:r>
            <a:r>
              <a:rPr lang="tr-TR" sz="1100" b="1" dirty="0">
                <a:solidFill>
                  <a:schemeClr val="accent5">
                    <a:lumMod val="75000"/>
                  </a:schemeClr>
                </a:solidFill>
              </a:rPr>
              <a:t>3</a:t>
            </a:r>
            <a:r>
              <a:rPr lang="tr-TR" sz="1100" b="1" dirty="0" smtClean="0">
                <a:solidFill>
                  <a:schemeClr val="accent5">
                    <a:lumMod val="75000"/>
                  </a:schemeClr>
                </a:solidFill>
              </a:rPr>
              <a:t>0 </a:t>
            </a:r>
            <a:r>
              <a:rPr lang="tr-TR" sz="1100" b="1" dirty="0">
                <a:solidFill>
                  <a:schemeClr val="accent5">
                    <a:lumMod val="75000"/>
                  </a:schemeClr>
                </a:solidFill>
              </a:rPr>
              <a:t>M3/H   </a:t>
            </a:r>
            <a:r>
              <a:rPr lang="tr-TR" sz="1100" b="1" dirty="0">
                <a:solidFill>
                  <a:srgbClr val="00B050"/>
                </a:solidFill>
              </a:rPr>
              <a:t>DUCT TYPE CIRCULAR </a:t>
            </a:r>
            <a:r>
              <a:rPr lang="tr-TR" sz="1100" b="1" dirty="0" smtClean="0">
                <a:solidFill>
                  <a:srgbClr val="00B050"/>
                </a:solidFill>
              </a:rPr>
              <a:t>FAN</a:t>
            </a: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1.400 </a:t>
            </a:r>
            <a:r>
              <a:rPr lang="tr-TR" sz="1100" b="1" dirty="0">
                <a:solidFill>
                  <a:schemeClr val="accent5">
                    <a:lumMod val="75000"/>
                  </a:schemeClr>
                </a:solidFill>
              </a:rPr>
              <a:t>M3/H </a:t>
            </a:r>
            <a:r>
              <a:rPr lang="tr-TR" sz="1100" b="1" dirty="0">
                <a:solidFill>
                  <a:srgbClr val="00B050"/>
                </a:solidFill>
              </a:rPr>
              <a:t>ROOF MOUNTED FAN</a:t>
            </a:r>
          </a:p>
          <a:p>
            <a:pPr marL="285750" indent="-2857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394" y="2229860"/>
            <a:ext cx="4664975" cy="2623837"/>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03339" y="5908780"/>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0474" y="6055771"/>
            <a:ext cx="875295" cy="792088"/>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85" y="2564904"/>
            <a:ext cx="4143472" cy="2991276"/>
          </a:xfrm>
          <a:prstGeom prst="rect">
            <a:avLst/>
          </a:prstGeom>
        </p:spPr>
      </p:pic>
      <p:pic>
        <p:nvPicPr>
          <p:cNvPr id="5" name="Resim 4"/>
          <p:cNvPicPr>
            <a:picLocks noChangeAspect="1"/>
          </p:cNvPicPr>
          <p:nvPr/>
        </p:nvPicPr>
        <p:blipFill rotWithShape="1">
          <a:blip r:embed="rId5" cstate="print">
            <a:extLst>
              <a:ext uri="{28A0092B-C50C-407E-A947-70E740481C1C}">
                <a14:useLocalDpi xmlns:a14="http://schemas.microsoft.com/office/drawing/2010/main" val="0"/>
              </a:ext>
            </a:extLst>
          </a:blip>
          <a:srcRect l="5434" t="30325" r="5517" b="30653"/>
          <a:stretch/>
        </p:blipFill>
        <p:spPr>
          <a:xfrm>
            <a:off x="1346405" y="1384901"/>
            <a:ext cx="2301231" cy="1011728"/>
          </a:xfrm>
          <a:prstGeom prst="rect">
            <a:avLst/>
          </a:prstGeom>
        </p:spPr>
      </p:pic>
      <p:pic>
        <p:nvPicPr>
          <p:cNvPr id="15" name="Resim 14"/>
          <p:cNvPicPr>
            <a:picLocks noChangeAspect="1"/>
          </p:cNvPicPr>
          <p:nvPr/>
        </p:nvPicPr>
        <p:blipFill rotWithShape="1">
          <a:blip r:embed="rId6" cstate="print">
            <a:extLst>
              <a:ext uri="{28A0092B-C50C-407E-A947-70E740481C1C}">
                <a14:useLocalDpi xmlns:a14="http://schemas.microsoft.com/office/drawing/2010/main" val="0"/>
              </a:ext>
            </a:extLst>
          </a:blip>
          <a:srcRect t="7696" b="-1"/>
          <a:stretch/>
        </p:blipFill>
        <p:spPr>
          <a:xfrm>
            <a:off x="6055664" y="4221088"/>
            <a:ext cx="1591424" cy="1551076"/>
          </a:xfrm>
          <a:prstGeom prst="rect">
            <a:avLst/>
          </a:prstGeom>
        </p:spPr>
      </p:pic>
    </p:spTree>
    <p:extLst>
      <p:ext uri="{BB962C8B-B14F-4D97-AF65-F5344CB8AC3E}">
        <p14:creationId xmlns:p14="http://schemas.microsoft.com/office/powerpoint/2010/main" val="3211808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1043608" y="34887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305393" y="41706"/>
            <a:ext cx="5112568"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Projects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4" name="Dikdörtgen 3"/>
          <p:cNvSpPr/>
          <p:nvPr/>
        </p:nvSpPr>
        <p:spPr>
          <a:xfrm>
            <a:off x="1" y="647496"/>
            <a:ext cx="5076056" cy="461665"/>
          </a:xfrm>
          <a:prstGeom prst="rect">
            <a:avLst/>
          </a:prstGeom>
        </p:spPr>
        <p:txBody>
          <a:bodyPr wrap="square">
            <a:spAutoFit/>
          </a:bodyPr>
          <a:lstStyle/>
          <a:p>
            <a:pPr algn="ctr"/>
            <a:r>
              <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rPr>
              <a:t>RENKLER MAKİNA </a:t>
            </a:r>
            <a:r>
              <a:rPr lang="tr-TR" sz="2400" b="1" dirty="0" smtClean="0">
                <a:ln w="13462">
                  <a:solidFill>
                    <a:schemeClr val="bg1"/>
                  </a:solidFill>
                  <a:prstDash val="solid"/>
                </a:ln>
                <a:solidFill>
                  <a:schemeClr val="accent5">
                    <a:lumMod val="75000"/>
                  </a:schemeClr>
                </a:solidFill>
                <a:effectLst>
                  <a:outerShdw dist="38100" dir="2700000" algn="bl" rotWithShape="0">
                    <a:schemeClr val="accent5"/>
                  </a:outerShdw>
                </a:effectLst>
              </a:rPr>
              <a:t>PROJECTS </a:t>
            </a:r>
            <a:endParaRPr lang="tr-TR" sz="2400" b="1" dirty="0">
              <a:ln w="13462">
                <a:solidFill>
                  <a:schemeClr val="bg1"/>
                </a:solidFill>
                <a:prstDash val="solid"/>
              </a:ln>
              <a:solidFill>
                <a:schemeClr val="accent5">
                  <a:lumMod val="75000"/>
                </a:schemeClr>
              </a:solidFill>
              <a:effectLst>
                <a:outerShdw dist="38100" dir="2700000" algn="bl" rotWithShape="0">
                  <a:schemeClr val="accent5"/>
                </a:outerShdw>
              </a:effectLst>
            </a:endParaRPr>
          </a:p>
        </p:txBody>
      </p:sp>
      <p:sp>
        <p:nvSpPr>
          <p:cNvPr id="8" name="Dikdörtgen 7"/>
          <p:cNvSpPr/>
          <p:nvPr/>
        </p:nvSpPr>
        <p:spPr>
          <a:xfrm>
            <a:off x="4716016" y="251207"/>
            <a:ext cx="4475242" cy="4832092"/>
          </a:xfrm>
          <a:prstGeom prst="rect">
            <a:avLst/>
          </a:prstGeom>
        </p:spPr>
        <p:txBody>
          <a:bodyPr wrap="square">
            <a:spAutoFit/>
          </a:bodyPr>
          <a:lstStyle/>
          <a:p>
            <a:pPr marL="285750" indent="-285750">
              <a:buFontTx/>
              <a:buChar char="-"/>
            </a:pPr>
            <a:r>
              <a:rPr lang="tr-TR" sz="1100" b="1" dirty="0" smtClean="0">
                <a:solidFill>
                  <a:schemeClr val="accent5">
                    <a:lumMod val="75000"/>
                  </a:schemeClr>
                </a:solidFill>
              </a:rPr>
              <a:t>14.000 </a:t>
            </a:r>
            <a:r>
              <a:rPr lang="tr-TR" sz="1100" b="1" dirty="0">
                <a:solidFill>
                  <a:schemeClr val="accent5">
                    <a:lumMod val="75000"/>
                  </a:schemeClr>
                </a:solidFill>
              </a:rPr>
              <a:t>M3/H </a:t>
            </a:r>
            <a:r>
              <a:rPr lang="tr-TR" sz="1100" b="1" dirty="0">
                <a:solidFill>
                  <a:srgbClr val="00B050"/>
                </a:solidFill>
              </a:rPr>
              <a:t> </a:t>
            </a:r>
            <a:r>
              <a:rPr lang="tr-TR" sz="1100" b="1" dirty="0" smtClean="0">
                <a:solidFill>
                  <a:srgbClr val="00B050"/>
                </a:solidFill>
              </a:rPr>
              <a:t>TKS16-13 HRU AHU + 7.5 KW FREQUENCY INVERTER</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12.100 </a:t>
            </a:r>
            <a:r>
              <a:rPr lang="tr-TR" sz="1100" b="1" dirty="0">
                <a:solidFill>
                  <a:schemeClr val="accent5">
                    <a:lumMod val="75000"/>
                  </a:schemeClr>
                </a:solidFill>
              </a:rPr>
              <a:t>M3/H </a:t>
            </a:r>
            <a:r>
              <a:rPr lang="tr-TR" sz="1100" b="1" dirty="0">
                <a:solidFill>
                  <a:srgbClr val="00B050"/>
                </a:solidFill>
              </a:rPr>
              <a:t> TKS16-13 </a:t>
            </a:r>
            <a:r>
              <a:rPr lang="tr-TR" sz="1100" b="1" dirty="0" smtClean="0">
                <a:solidFill>
                  <a:srgbClr val="00B050"/>
                </a:solidFill>
              </a:rPr>
              <a:t>HRU AHU + 7.5+4 </a:t>
            </a:r>
            <a:r>
              <a:rPr lang="tr-TR" sz="1100" b="1" dirty="0">
                <a:solidFill>
                  <a:srgbClr val="00B050"/>
                </a:solidFill>
              </a:rPr>
              <a:t>KW </a:t>
            </a:r>
            <a:r>
              <a:rPr lang="tr-TR" sz="1100" b="1" dirty="0" smtClean="0">
                <a:solidFill>
                  <a:srgbClr val="00B050"/>
                </a:solidFill>
              </a:rPr>
              <a:t>FREQUENCY INVERTER</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10.675 </a:t>
            </a:r>
            <a:r>
              <a:rPr lang="tr-TR" sz="1100" b="1" dirty="0">
                <a:solidFill>
                  <a:schemeClr val="accent5">
                    <a:lumMod val="75000"/>
                  </a:schemeClr>
                </a:solidFill>
              </a:rPr>
              <a:t>M3/H </a:t>
            </a:r>
            <a:r>
              <a:rPr lang="tr-TR" sz="1100" b="1" dirty="0">
                <a:solidFill>
                  <a:srgbClr val="00B050"/>
                </a:solidFill>
              </a:rPr>
              <a:t> TKS16-13 </a:t>
            </a:r>
            <a:r>
              <a:rPr lang="tr-TR" sz="1100" b="1" dirty="0" smtClean="0">
                <a:solidFill>
                  <a:srgbClr val="00B050"/>
                </a:solidFill>
              </a:rPr>
              <a:t>HRU AHU + 7.5+5.5 </a:t>
            </a:r>
            <a:r>
              <a:rPr lang="tr-TR" sz="1100" b="1" dirty="0">
                <a:solidFill>
                  <a:srgbClr val="00B050"/>
                </a:solidFill>
              </a:rPr>
              <a:t>KW </a:t>
            </a:r>
            <a:r>
              <a:rPr lang="tr-TR" sz="1100" b="1" dirty="0" smtClean="0">
                <a:solidFill>
                  <a:srgbClr val="00B050"/>
                </a:solidFill>
              </a:rPr>
              <a:t>FREQUENCY INVERTER</a:t>
            </a:r>
            <a:endParaRPr lang="tr-TR" sz="1100" b="1" dirty="0">
              <a:solidFill>
                <a:srgbClr val="00B050"/>
              </a:solidFill>
            </a:endParaRPr>
          </a:p>
          <a:p>
            <a:pPr marL="285750" indent="-285750">
              <a:buFontTx/>
              <a:buChar char="-"/>
            </a:pPr>
            <a:endParaRPr lang="tr-TR" sz="1100" b="1" dirty="0" smtClean="0">
              <a:solidFill>
                <a:schemeClr val="accent5">
                  <a:lumMod val="75000"/>
                </a:schemeClr>
              </a:solidFill>
            </a:endParaRPr>
          </a:p>
          <a:p>
            <a:pPr marL="285750" indent="-285750">
              <a:buFontTx/>
              <a:buChar char="-"/>
            </a:pPr>
            <a:r>
              <a:rPr lang="tr-TR" sz="1100" b="1" dirty="0" smtClean="0">
                <a:solidFill>
                  <a:schemeClr val="accent5">
                    <a:lumMod val="75000"/>
                  </a:schemeClr>
                </a:solidFill>
              </a:rPr>
              <a:t>7.000 </a:t>
            </a:r>
            <a:r>
              <a:rPr lang="tr-TR" sz="1100" b="1" dirty="0">
                <a:solidFill>
                  <a:schemeClr val="accent5">
                    <a:lumMod val="75000"/>
                  </a:schemeClr>
                </a:solidFill>
              </a:rPr>
              <a:t>M3/H </a:t>
            </a:r>
            <a:r>
              <a:rPr lang="tr-TR" sz="1100" b="1" dirty="0">
                <a:solidFill>
                  <a:srgbClr val="00B050"/>
                </a:solidFill>
              </a:rPr>
              <a:t> </a:t>
            </a:r>
            <a:r>
              <a:rPr lang="tr-TR" sz="1100" b="1" dirty="0" smtClean="0">
                <a:solidFill>
                  <a:srgbClr val="00B050"/>
                </a:solidFill>
              </a:rPr>
              <a:t>TKS13-9 HRU AHU + 4 </a:t>
            </a:r>
            <a:r>
              <a:rPr lang="tr-TR" sz="1100" b="1" dirty="0">
                <a:solidFill>
                  <a:srgbClr val="00B050"/>
                </a:solidFill>
              </a:rPr>
              <a:t>KW </a:t>
            </a:r>
            <a:r>
              <a:rPr lang="tr-TR" sz="1100" b="1" dirty="0" smtClean="0">
                <a:solidFill>
                  <a:srgbClr val="00B050"/>
                </a:solidFill>
              </a:rPr>
              <a:t>FREQUENCY INVERTER</a:t>
            </a:r>
            <a:endParaRPr lang="tr-TR" sz="1100" b="1" dirty="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5.670 </a:t>
            </a:r>
            <a:r>
              <a:rPr lang="tr-TR" sz="1100" b="1" dirty="0">
                <a:solidFill>
                  <a:schemeClr val="accent5">
                    <a:lumMod val="75000"/>
                  </a:schemeClr>
                </a:solidFill>
              </a:rPr>
              <a:t>M3/H </a:t>
            </a:r>
            <a:r>
              <a:rPr lang="tr-TR" sz="1100" b="1" dirty="0">
                <a:solidFill>
                  <a:srgbClr val="00B050"/>
                </a:solidFill>
              </a:rPr>
              <a:t> TKS13-9 </a:t>
            </a:r>
            <a:r>
              <a:rPr lang="tr-TR" sz="1100" b="1" dirty="0" smtClean="0">
                <a:solidFill>
                  <a:srgbClr val="00B050"/>
                </a:solidFill>
              </a:rPr>
              <a:t>HRU AHU + 4+3 KW FREQUENCY INVERTER</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7.578 </a:t>
            </a:r>
            <a:r>
              <a:rPr lang="tr-TR" sz="1100" b="1" dirty="0">
                <a:solidFill>
                  <a:schemeClr val="accent5">
                    <a:lumMod val="75000"/>
                  </a:schemeClr>
                </a:solidFill>
              </a:rPr>
              <a:t>M3/H </a:t>
            </a:r>
            <a:r>
              <a:rPr lang="tr-TR" sz="1100" b="1" dirty="0" smtClean="0">
                <a:solidFill>
                  <a:schemeClr val="accent5">
                    <a:lumMod val="75000"/>
                  </a:schemeClr>
                </a:solidFill>
              </a:rPr>
              <a:t>  </a:t>
            </a:r>
            <a:r>
              <a:rPr lang="tr-TR" sz="1100" b="1" dirty="0" smtClean="0">
                <a:solidFill>
                  <a:srgbClr val="00B050"/>
                </a:solidFill>
              </a:rPr>
              <a:t> TSKS </a:t>
            </a:r>
            <a:r>
              <a:rPr lang="tr-TR" sz="1100" b="1" dirty="0">
                <a:solidFill>
                  <a:srgbClr val="00B050"/>
                </a:solidFill>
              </a:rPr>
              <a:t>SHELTER FRESH AIR FAN</a:t>
            </a:r>
            <a:endParaRPr lang="tr-TR" sz="1100" b="1" dirty="0" smtClean="0">
              <a:solidFill>
                <a:srgbClr val="00B050"/>
              </a:solidFill>
            </a:endParaRPr>
          </a:p>
          <a:p>
            <a:pPr marL="285750" indent="-285750">
              <a:buFontTx/>
              <a:buChar char="-"/>
            </a:pPr>
            <a:endParaRPr lang="tr-TR" sz="1100" b="1" dirty="0">
              <a:solidFill>
                <a:srgbClr val="00B050"/>
              </a:solidFill>
            </a:endParaRPr>
          </a:p>
          <a:p>
            <a:pPr marL="285750" indent="-285750">
              <a:buFontTx/>
              <a:buChar char="-"/>
            </a:pPr>
            <a:r>
              <a:rPr lang="tr-TR" sz="1100" b="1" dirty="0" smtClean="0">
                <a:solidFill>
                  <a:schemeClr val="accent5">
                    <a:lumMod val="75000"/>
                  </a:schemeClr>
                </a:solidFill>
              </a:rPr>
              <a:t>1.440 </a:t>
            </a:r>
            <a:r>
              <a:rPr lang="tr-TR" sz="1100" b="1" dirty="0">
                <a:solidFill>
                  <a:schemeClr val="accent5">
                    <a:lumMod val="75000"/>
                  </a:schemeClr>
                </a:solidFill>
              </a:rPr>
              <a:t>M3/H </a:t>
            </a:r>
            <a:r>
              <a:rPr lang="tr-TR" sz="1100" b="1" dirty="0">
                <a:solidFill>
                  <a:srgbClr val="00B050"/>
                </a:solidFill>
              </a:rPr>
              <a:t>  </a:t>
            </a:r>
            <a:r>
              <a:rPr lang="tr-TR" sz="1100" b="1" dirty="0" smtClean="0">
                <a:solidFill>
                  <a:srgbClr val="00B050"/>
                </a:solidFill>
              </a:rPr>
              <a:t>TKS7-7  </a:t>
            </a:r>
            <a:r>
              <a:rPr lang="en-US" sz="1100" b="1" dirty="0" smtClean="0">
                <a:solidFill>
                  <a:srgbClr val="00B050"/>
                </a:solidFill>
              </a:rPr>
              <a:t>CABINET </a:t>
            </a:r>
            <a:r>
              <a:rPr lang="en-US" sz="1100" b="1" dirty="0">
                <a:solidFill>
                  <a:srgbClr val="00B050"/>
                </a:solidFill>
              </a:rPr>
              <a:t>TYPE FAN WITH METAL </a:t>
            </a:r>
            <a:r>
              <a:rPr lang="en-US" sz="1100" b="1" dirty="0" smtClean="0">
                <a:solidFill>
                  <a:srgbClr val="00B050"/>
                </a:solidFill>
              </a:rPr>
              <a:t>FILTER</a:t>
            </a:r>
            <a:endParaRPr lang="tr-TR" sz="1100" b="1" dirty="0" smtClean="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a:solidFill>
                  <a:schemeClr val="accent5">
                    <a:lumMod val="75000"/>
                  </a:schemeClr>
                </a:solidFill>
              </a:rPr>
              <a:t>3.150 M3/H   </a:t>
            </a:r>
            <a:r>
              <a:rPr lang="tr-TR" sz="1100" b="1" dirty="0">
                <a:solidFill>
                  <a:srgbClr val="00B050"/>
                </a:solidFill>
              </a:rPr>
              <a:t>THRV-50 </a:t>
            </a:r>
            <a:r>
              <a:rPr lang="tr-TR" sz="1100" b="1" dirty="0" smtClean="0">
                <a:solidFill>
                  <a:srgbClr val="00B050"/>
                </a:solidFill>
              </a:rPr>
              <a:t>HEAT RECOVERY UNIT </a:t>
            </a:r>
            <a:endParaRPr lang="tr-TR" sz="1100" b="1" dirty="0">
              <a:solidFill>
                <a:srgbClr val="00B050"/>
              </a:solidFill>
            </a:endParaRPr>
          </a:p>
          <a:p>
            <a:r>
              <a:rPr lang="tr-TR" sz="1100" b="1" dirty="0" smtClean="0">
                <a:solidFill>
                  <a:srgbClr val="00B050"/>
                </a:solidFill>
              </a:rPr>
              <a:t> </a:t>
            </a:r>
          </a:p>
          <a:p>
            <a:pPr marL="285750" indent="-285750">
              <a:buFontTx/>
              <a:buChar char="-"/>
            </a:pPr>
            <a:r>
              <a:rPr lang="tr-TR" sz="1100" b="1" dirty="0" smtClean="0">
                <a:solidFill>
                  <a:schemeClr val="accent5">
                    <a:lumMod val="75000"/>
                  </a:schemeClr>
                </a:solidFill>
              </a:rPr>
              <a:t>1.550 </a:t>
            </a:r>
            <a:r>
              <a:rPr lang="tr-TR" sz="1100" b="1" dirty="0">
                <a:solidFill>
                  <a:schemeClr val="accent5">
                    <a:lumMod val="75000"/>
                  </a:schemeClr>
                </a:solidFill>
              </a:rPr>
              <a:t>M3/H   </a:t>
            </a:r>
            <a:r>
              <a:rPr lang="tr-TR" sz="1100" b="1" dirty="0" smtClean="0">
                <a:solidFill>
                  <a:srgbClr val="00B050"/>
                </a:solidFill>
              </a:rPr>
              <a:t>THRV-40 HEAT RECOVERY UNIT </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1.250 </a:t>
            </a:r>
            <a:r>
              <a:rPr lang="tr-TR" sz="1100" b="1" dirty="0">
                <a:solidFill>
                  <a:schemeClr val="accent5">
                    <a:lumMod val="75000"/>
                  </a:schemeClr>
                </a:solidFill>
              </a:rPr>
              <a:t>M3/H   </a:t>
            </a:r>
            <a:r>
              <a:rPr lang="tr-TR" sz="1100" b="1" dirty="0" smtClean="0">
                <a:solidFill>
                  <a:srgbClr val="00B050"/>
                </a:solidFill>
              </a:rPr>
              <a:t>THRV-40 HEAT RECOVERY UNIT </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1.050 </a:t>
            </a:r>
            <a:r>
              <a:rPr lang="tr-TR" sz="1100" b="1" dirty="0">
                <a:solidFill>
                  <a:schemeClr val="accent5">
                    <a:lumMod val="75000"/>
                  </a:schemeClr>
                </a:solidFill>
              </a:rPr>
              <a:t>M3/H   </a:t>
            </a:r>
            <a:r>
              <a:rPr lang="tr-TR" sz="1100" b="1" dirty="0" smtClean="0">
                <a:solidFill>
                  <a:srgbClr val="00B050"/>
                </a:solidFill>
              </a:rPr>
              <a:t>THRV-30 HEAT RECOVERY UNIT </a:t>
            </a:r>
            <a:endParaRPr lang="tr-TR" sz="1100" b="1" dirty="0">
              <a:solidFill>
                <a:srgbClr val="00B050"/>
              </a:solidFill>
            </a:endParaRPr>
          </a:p>
          <a:p>
            <a:pPr marL="285750" indent="-285750">
              <a:buFontTx/>
              <a:buChar char="-"/>
            </a:pPr>
            <a:endParaRPr lang="tr-TR" sz="1100" b="1" dirty="0" smtClean="0">
              <a:solidFill>
                <a:srgbClr val="00B050"/>
              </a:solidFill>
            </a:endParaRPr>
          </a:p>
          <a:p>
            <a:pPr marL="285750" indent="-285750">
              <a:buFontTx/>
              <a:buChar char="-"/>
            </a:pPr>
            <a:r>
              <a:rPr lang="tr-TR" sz="1100" b="1" dirty="0" smtClean="0">
                <a:solidFill>
                  <a:schemeClr val="accent5">
                    <a:lumMod val="75000"/>
                  </a:schemeClr>
                </a:solidFill>
              </a:rPr>
              <a:t>2.300 </a:t>
            </a:r>
            <a:r>
              <a:rPr lang="tr-TR" sz="1100" b="1" dirty="0">
                <a:solidFill>
                  <a:schemeClr val="accent5">
                    <a:lumMod val="75000"/>
                  </a:schemeClr>
                </a:solidFill>
              </a:rPr>
              <a:t>M3/H </a:t>
            </a:r>
            <a:r>
              <a:rPr lang="tr-TR" sz="1100" b="1" dirty="0" smtClean="0">
                <a:solidFill>
                  <a:srgbClr val="00B050"/>
                </a:solidFill>
              </a:rPr>
              <a:t> TDF 700*400 </a:t>
            </a:r>
            <a:r>
              <a:rPr lang="en-US" sz="1100" b="1" dirty="0" smtClean="0">
                <a:solidFill>
                  <a:srgbClr val="00B050"/>
                </a:solidFill>
              </a:rPr>
              <a:t>RECTANGULAR </a:t>
            </a:r>
            <a:r>
              <a:rPr lang="en-US" sz="1100" b="1" dirty="0">
                <a:solidFill>
                  <a:srgbClr val="00B050"/>
                </a:solidFill>
              </a:rPr>
              <a:t>DUCT TYPE FANS</a:t>
            </a:r>
            <a:endParaRPr lang="tr-TR" sz="1100" b="1" dirty="0" smtClean="0">
              <a:solidFill>
                <a:srgbClr val="00B050"/>
              </a:solidFill>
            </a:endParaRPr>
          </a:p>
          <a:p>
            <a:endParaRPr lang="tr-TR" sz="1100" b="1" dirty="0" smtClean="0">
              <a:solidFill>
                <a:schemeClr val="accent5">
                  <a:lumMod val="75000"/>
                </a:schemeClr>
              </a:solidFill>
            </a:endParaRPr>
          </a:p>
          <a:p>
            <a:pPr marL="285750" indent="-285750">
              <a:buFontTx/>
              <a:buChar char="-"/>
            </a:pPr>
            <a:r>
              <a:rPr lang="tr-TR" sz="1100" b="1" dirty="0">
                <a:solidFill>
                  <a:srgbClr val="00B050"/>
                </a:solidFill>
              </a:rPr>
              <a:t>DUCT TYPE CIRCULAR FAN</a:t>
            </a:r>
          </a:p>
          <a:p>
            <a:pPr marL="285750" indent="-285750">
              <a:buFontTx/>
              <a:buChar char="-"/>
            </a:pPr>
            <a:endParaRPr lang="tr-TR" sz="1100" b="1" dirty="0">
              <a:solidFill>
                <a:srgbClr val="00B050"/>
              </a:solidFill>
            </a:endParaRP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41" y="3809752"/>
            <a:ext cx="4657974" cy="2725758"/>
          </a:xfrm>
          <a:prstGeom prst="rect">
            <a:avLst/>
          </a:prstGeom>
        </p:spPr>
      </p:pic>
      <p:pic>
        <p:nvPicPr>
          <p:cNvPr id="13" name="Resim 12"/>
          <p:cNvPicPr>
            <a:picLocks noChangeAspect="1"/>
          </p:cNvPicPr>
          <p:nvPr/>
        </p:nvPicPr>
        <p:blipFill rotWithShape="1">
          <a:blip r:embed="rId4">
            <a:extLst>
              <a:ext uri="{28A0092B-C50C-407E-A947-70E740481C1C}">
                <a14:useLocalDpi xmlns:a14="http://schemas.microsoft.com/office/drawing/2010/main" val="0"/>
              </a:ext>
            </a:extLst>
          </a:blip>
          <a:srcRect t="7696" b="-1"/>
          <a:stretch/>
        </p:blipFill>
        <p:spPr>
          <a:xfrm>
            <a:off x="5250915" y="4678549"/>
            <a:ext cx="1292191" cy="1192749"/>
          </a:xfrm>
          <a:prstGeom prst="rect">
            <a:avLst/>
          </a:prstGeom>
        </p:spPr>
      </p:pic>
      <p:pic>
        <p:nvPicPr>
          <p:cNvPr id="15" name="Resim 14"/>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61823" y="5900514"/>
            <a:ext cx="2541662" cy="957486"/>
          </a:xfrm>
          <a:prstGeom prst="rect">
            <a:avLst/>
          </a:prstGeom>
        </p:spPr>
      </p:pic>
      <p:pic>
        <p:nvPicPr>
          <p:cNvPr id="16" name="Resim 15"/>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pic>
        <p:nvPicPr>
          <p:cNvPr id="17" name="Resim 16"/>
          <p:cNvPicPr>
            <a:picLocks noChangeAspect="1"/>
          </p:cNvPicPr>
          <p:nvPr/>
        </p:nvPicPr>
        <p:blipFill rotWithShape="1">
          <a:blip r:embed="rId5" cstate="print">
            <a:extLst>
              <a:ext uri="{28A0092B-C50C-407E-A947-70E740481C1C}">
                <a14:useLocalDpi xmlns:a14="http://schemas.microsoft.com/office/drawing/2010/main" val="0"/>
              </a:ext>
            </a:extLst>
          </a:blip>
          <a:srcRect l="7457" t="23924" b="10899"/>
          <a:stretch/>
        </p:blipFill>
        <p:spPr>
          <a:xfrm>
            <a:off x="7014294" y="4760820"/>
            <a:ext cx="1744156" cy="920740"/>
          </a:xfrm>
          <a:prstGeom prst="rect">
            <a:avLst/>
          </a:prstGeom>
        </p:spPr>
      </p:pic>
      <p:pic>
        <p:nvPicPr>
          <p:cNvPr id="18" name="Resim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615" y="1141950"/>
            <a:ext cx="1883226" cy="426864"/>
          </a:xfrm>
          <a:prstGeom prst="rect">
            <a:avLst/>
          </a:prstGeom>
        </p:spPr>
      </p:pic>
      <p:pic>
        <p:nvPicPr>
          <p:cNvPr id="19" name="Resim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25" y="1686938"/>
            <a:ext cx="4266206" cy="2740872"/>
          </a:xfrm>
          <a:prstGeom prst="rect">
            <a:avLst/>
          </a:prstGeom>
        </p:spPr>
      </p:pic>
    </p:spTree>
    <p:extLst>
      <p:ext uri="{BB962C8B-B14F-4D97-AF65-F5344CB8AC3E}">
        <p14:creationId xmlns:p14="http://schemas.microsoft.com/office/powerpoint/2010/main" val="2206987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9" y="-99392"/>
            <a:ext cx="9144000" cy="6858000"/>
          </a:xfrm>
          <a:prstGeom prst="rect">
            <a:avLst/>
          </a:prstGeom>
        </p:spPr>
      </p:pic>
      <p:sp>
        <p:nvSpPr>
          <p:cNvPr id="10" name="Dikdörtgen 9"/>
          <p:cNvSpPr/>
          <p:nvPr/>
        </p:nvSpPr>
        <p:spPr>
          <a:xfrm>
            <a:off x="142242" y="0"/>
            <a:ext cx="6806021" cy="707886"/>
          </a:xfrm>
          <a:prstGeom prst="rect">
            <a:avLst/>
          </a:prstGeom>
        </p:spPr>
        <p:txBody>
          <a:bodyPr wrap="square">
            <a:spAutoFit/>
          </a:bodyPr>
          <a:lstStyle/>
          <a:p>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Termofan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Certificate</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9689" y="741542"/>
            <a:ext cx="1872082" cy="2546291"/>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3736" y="3339109"/>
            <a:ext cx="1814930" cy="2456420"/>
          </a:xfrm>
          <a:prstGeom prst="rect">
            <a:avLst/>
          </a:prstGeom>
        </p:spPr>
      </p:pic>
      <p:pic>
        <p:nvPicPr>
          <p:cNvPr id="8" name="Resim 7"/>
          <p:cNvPicPr>
            <a:picLocks noChangeAspect="1"/>
          </p:cNvPicPr>
          <p:nvPr/>
        </p:nvPicPr>
        <p:blipFill rotWithShape="1">
          <a:blip r:embed="rId5" cstate="print">
            <a:extLst>
              <a:ext uri="{28A0092B-C50C-407E-A947-70E740481C1C}">
                <a14:useLocalDpi xmlns:a14="http://schemas.microsoft.com/office/drawing/2010/main" val="0"/>
              </a:ext>
            </a:extLst>
          </a:blip>
          <a:srcRect t="-5" b="1"/>
          <a:stretch/>
        </p:blipFill>
        <p:spPr>
          <a:xfrm>
            <a:off x="5458665" y="836712"/>
            <a:ext cx="1840505" cy="2468786"/>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242" y="3419139"/>
            <a:ext cx="1848238" cy="2400957"/>
          </a:xfrm>
          <a:prstGeom prst="rect">
            <a:avLst/>
          </a:prstGeom>
        </p:spPr>
      </p:pic>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842" y="3419140"/>
            <a:ext cx="1778927" cy="2376388"/>
          </a:xfrm>
          <a:prstGeom prst="rect">
            <a:avLst/>
          </a:prstGeom>
        </p:spPr>
      </p:pic>
      <p:pic>
        <p:nvPicPr>
          <p:cNvPr id="15" name="Resim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128" y="855947"/>
            <a:ext cx="1841265" cy="2465794"/>
          </a:xfrm>
          <a:prstGeom prst="rect">
            <a:avLst/>
          </a:prstGeom>
        </p:spPr>
      </p:pic>
      <p:pic>
        <p:nvPicPr>
          <p:cNvPr id="16" name="Resim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2169" y="3339108"/>
            <a:ext cx="1833877" cy="2456420"/>
          </a:xfrm>
          <a:prstGeom prst="rect">
            <a:avLst/>
          </a:prstGeom>
        </p:spPr>
      </p:pic>
      <p:pic>
        <p:nvPicPr>
          <p:cNvPr id="17" name="Resim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7699" y="3319872"/>
            <a:ext cx="1737951" cy="247565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3081" y="5831591"/>
            <a:ext cx="2541662" cy="957486"/>
          </a:xfrm>
          <a:prstGeom prst="rect">
            <a:avLst/>
          </a:prstGeom>
        </p:spPr>
      </p:pic>
      <p:pic>
        <p:nvPicPr>
          <p:cNvPr id="18" name="Resim 17"/>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183867" y="6012691"/>
            <a:ext cx="875295" cy="792088"/>
          </a:xfrm>
          <a:prstGeom prst="rect">
            <a:avLst/>
          </a:prstGeom>
        </p:spPr>
      </p:pic>
      <p:pic>
        <p:nvPicPr>
          <p:cNvPr id="5" name="Resim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43735" y="800032"/>
            <a:ext cx="1789918" cy="2552439"/>
          </a:xfrm>
          <a:prstGeom prst="rect">
            <a:avLst/>
          </a:prstGeom>
        </p:spPr>
      </p:pic>
      <p:pic>
        <p:nvPicPr>
          <p:cNvPr id="6" name="Resim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13798" y="855947"/>
            <a:ext cx="1705594" cy="2430315"/>
          </a:xfrm>
          <a:prstGeom prst="rect">
            <a:avLst/>
          </a:prstGeom>
        </p:spPr>
      </p:pic>
    </p:spTree>
    <p:extLst>
      <p:ext uri="{BB962C8B-B14F-4D97-AF65-F5344CB8AC3E}">
        <p14:creationId xmlns:p14="http://schemas.microsoft.com/office/powerpoint/2010/main" val="2265160723"/>
      </p:ext>
    </p:extLst>
  </p:cSld>
  <p:clrMapOvr>
    <a:masterClrMapping/>
  </p:clrMapOvr>
  <p:transition spd="slow">
    <p:randomBar dir="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148599"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 y="0"/>
            <a:ext cx="9162023" cy="6858000"/>
          </a:xfrm>
          <a:prstGeom prst="rect">
            <a:avLst/>
          </a:prstGeom>
        </p:spPr>
      </p:pic>
      <p:sp>
        <p:nvSpPr>
          <p:cNvPr id="10" name="Dikdörtgen 9"/>
          <p:cNvSpPr/>
          <p:nvPr/>
        </p:nvSpPr>
        <p:spPr>
          <a:xfrm>
            <a:off x="205703" y="67527"/>
            <a:ext cx="8164515" cy="707886"/>
          </a:xfrm>
          <a:prstGeom prst="rect">
            <a:avLst/>
          </a:prstGeom>
        </p:spPr>
        <p:txBody>
          <a:bodyPr wrap="square">
            <a:spAutoFit/>
          </a:bodyPr>
          <a:lstStyle/>
          <a:p>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Our</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a:ln w="13462">
                  <a:solidFill>
                    <a:schemeClr val="bg1"/>
                  </a:solidFill>
                  <a:prstDash val="solid"/>
                </a:ln>
                <a:solidFill>
                  <a:schemeClr val="accent1"/>
                </a:solidFill>
                <a:effectLst>
                  <a:outerShdw dist="38100" dir="2700000" algn="bl" rotWithShape="0">
                    <a:schemeClr val="accent5"/>
                  </a:outerShdw>
                </a:effectLst>
              </a:rPr>
              <a:t>References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Resim 4"/>
          <p:cNvPicPr>
            <a:picLocks noChangeAspect="1"/>
          </p:cNvPicPr>
          <p:nvPr/>
        </p:nvPicPr>
        <p:blipFill>
          <a:blip r:embed="rId3"/>
          <a:stretch>
            <a:fillRect/>
          </a:stretch>
        </p:blipFill>
        <p:spPr>
          <a:xfrm>
            <a:off x="264122" y="1485254"/>
            <a:ext cx="1219200" cy="866775"/>
          </a:xfrm>
          <a:prstGeom prst="rect">
            <a:avLst/>
          </a:prstGeom>
        </p:spPr>
      </p:pic>
      <p:pic>
        <p:nvPicPr>
          <p:cNvPr id="6" name="Resim 5"/>
          <p:cNvPicPr>
            <a:picLocks noChangeAspect="1"/>
          </p:cNvPicPr>
          <p:nvPr/>
        </p:nvPicPr>
        <p:blipFill>
          <a:blip r:embed="rId4"/>
          <a:stretch>
            <a:fillRect/>
          </a:stretch>
        </p:blipFill>
        <p:spPr>
          <a:xfrm>
            <a:off x="1399413" y="1481163"/>
            <a:ext cx="1519218" cy="796967"/>
          </a:xfrm>
          <a:prstGeom prst="rect">
            <a:avLst/>
          </a:prstGeom>
        </p:spPr>
      </p:pic>
      <p:pic>
        <p:nvPicPr>
          <p:cNvPr id="9" name="Resim 8"/>
          <p:cNvPicPr>
            <a:picLocks noChangeAspect="1"/>
          </p:cNvPicPr>
          <p:nvPr/>
        </p:nvPicPr>
        <p:blipFill>
          <a:blip r:embed="rId5"/>
          <a:stretch>
            <a:fillRect/>
          </a:stretch>
        </p:blipFill>
        <p:spPr>
          <a:xfrm>
            <a:off x="2575137" y="958408"/>
            <a:ext cx="2247900" cy="523875"/>
          </a:xfrm>
          <a:prstGeom prst="rect">
            <a:avLst/>
          </a:prstGeom>
        </p:spPr>
      </p:pic>
      <p:pic>
        <p:nvPicPr>
          <p:cNvPr id="11" name="Resim 10"/>
          <p:cNvPicPr>
            <a:picLocks noChangeAspect="1"/>
          </p:cNvPicPr>
          <p:nvPr/>
        </p:nvPicPr>
        <p:blipFill>
          <a:blip r:embed="rId6"/>
          <a:stretch>
            <a:fillRect/>
          </a:stretch>
        </p:blipFill>
        <p:spPr>
          <a:xfrm>
            <a:off x="4991195" y="968474"/>
            <a:ext cx="1674724" cy="550488"/>
          </a:xfrm>
          <a:prstGeom prst="rect">
            <a:avLst/>
          </a:prstGeom>
        </p:spPr>
      </p:pic>
      <p:pic>
        <p:nvPicPr>
          <p:cNvPr id="13" name="Resim 12"/>
          <p:cNvPicPr>
            <a:picLocks noChangeAspect="1"/>
          </p:cNvPicPr>
          <p:nvPr/>
        </p:nvPicPr>
        <p:blipFill rotWithShape="1">
          <a:blip r:embed="rId7"/>
          <a:srcRect t="4813"/>
          <a:stretch/>
        </p:blipFill>
        <p:spPr>
          <a:xfrm>
            <a:off x="2882377" y="1498951"/>
            <a:ext cx="1543050" cy="870397"/>
          </a:xfrm>
          <a:prstGeom prst="rect">
            <a:avLst/>
          </a:prstGeom>
        </p:spPr>
      </p:pic>
      <p:pic>
        <p:nvPicPr>
          <p:cNvPr id="14" name="Resim 13"/>
          <p:cNvPicPr>
            <a:picLocks noChangeAspect="1"/>
          </p:cNvPicPr>
          <p:nvPr/>
        </p:nvPicPr>
        <p:blipFill>
          <a:blip r:embed="rId8"/>
          <a:stretch>
            <a:fillRect/>
          </a:stretch>
        </p:blipFill>
        <p:spPr>
          <a:xfrm>
            <a:off x="129585" y="2523990"/>
            <a:ext cx="2430735" cy="901724"/>
          </a:xfrm>
          <a:prstGeom prst="rect">
            <a:avLst/>
          </a:prstGeom>
        </p:spPr>
      </p:pic>
      <p:pic>
        <p:nvPicPr>
          <p:cNvPr id="17" name="Resim 16"/>
          <p:cNvPicPr>
            <a:picLocks noChangeAspect="1"/>
          </p:cNvPicPr>
          <p:nvPr/>
        </p:nvPicPr>
        <p:blipFill>
          <a:blip r:embed="rId9"/>
          <a:stretch>
            <a:fillRect/>
          </a:stretch>
        </p:blipFill>
        <p:spPr>
          <a:xfrm>
            <a:off x="366634" y="4250597"/>
            <a:ext cx="1293014" cy="1467073"/>
          </a:xfrm>
          <a:prstGeom prst="rect">
            <a:avLst/>
          </a:prstGeom>
        </p:spPr>
      </p:pic>
      <p:pic>
        <p:nvPicPr>
          <p:cNvPr id="18" name="Resim 17"/>
          <p:cNvPicPr>
            <a:picLocks noChangeAspect="1"/>
          </p:cNvPicPr>
          <p:nvPr/>
        </p:nvPicPr>
        <p:blipFill>
          <a:blip r:embed="rId10"/>
          <a:stretch>
            <a:fillRect/>
          </a:stretch>
        </p:blipFill>
        <p:spPr>
          <a:xfrm>
            <a:off x="1886525" y="3485859"/>
            <a:ext cx="995852" cy="993659"/>
          </a:xfrm>
          <a:prstGeom prst="rect">
            <a:avLst/>
          </a:prstGeom>
        </p:spPr>
      </p:pic>
      <p:pic>
        <p:nvPicPr>
          <p:cNvPr id="19" name="Resim 18"/>
          <p:cNvPicPr>
            <a:picLocks noChangeAspect="1"/>
          </p:cNvPicPr>
          <p:nvPr/>
        </p:nvPicPr>
        <p:blipFill>
          <a:blip r:embed="rId11"/>
          <a:stretch>
            <a:fillRect/>
          </a:stretch>
        </p:blipFill>
        <p:spPr>
          <a:xfrm>
            <a:off x="3117304" y="4414450"/>
            <a:ext cx="1163566" cy="1226123"/>
          </a:xfrm>
          <a:prstGeom prst="rect">
            <a:avLst/>
          </a:prstGeom>
        </p:spPr>
      </p:pic>
      <p:pic>
        <p:nvPicPr>
          <p:cNvPr id="20" name="Resim 19"/>
          <p:cNvPicPr>
            <a:picLocks noChangeAspect="1"/>
          </p:cNvPicPr>
          <p:nvPr/>
        </p:nvPicPr>
        <p:blipFill>
          <a:blip r:embed="rId12"/>
          <a:stretch>
            <a:fillRect/>
          </a:stretch>
        </p:blipFill>
        <p:spPr>
          <a:xfrm>
            <a:off x="1946979" y="4679057"/>
            <a:ext cx="1021577" cy="989430"/>
          </a:xfrm>
          <a:prstGeom prst="rect">
            <a:avLst/>
          </a:prstGeom>
        </p:spPr>
      </p:pic>
      <p:pic>
        <p:nvPicPr>
          <p:cNvPr id="21" name="Resim 20"/>
          <p:cNvPicPr>
            <a:picLocks noChangeAspect="1"/>
          </p:cNvPicPr>
          <p:nvPr/>
        </p:nvPicPr>
        <p:blipFill>
          <a:blip r:embed="rId13"/>
          <a:stretch>
            <a:fillRect/>
          </a:stretch>
        </p:blipFill>
        <p:spPr>
          <a:xfrm>
            <a:off x="4714614" y="3634140"/>
            <a:ext cx="1799163" cy="1266911"/>
          </a:xfrm>
          <a:prstGeom prst="rect">
            <a:avLst/>
          </a:prstGeom>
        </p:spPr>
      </p:pic>
      <p:pic>
        <p:nvPicPr>
          <p:cNvPr id="22" name="Resim 21"/>
          <p:cNvPicPr>
            <a:picLocks noChangeAspect="1"/>
          </p:cNvPicPr>
          <p:nvPr/>
        </p:nvPicPr>
        <p:blipFill>
          <a:blip r:embed="rId14"/>
          <a:stretch>
            <a:fillRect/>
          </a:stretch>
        </p:blipFill>
        <p:spPr>
          <a:xfrm>
            <a:off x="6613415" y="3603389"/>
            <a:ext cx="2306524" cy="768841"/>
          </a:xfrm>
          <a:prstGeom prst="rect">
            <a:avLst/>
          </a:prstGeom>
        </p:spPr>
      </p:pic>
      <p:pic>
        <p:nvPicPr>
          <p:cNvPr id="23" name="Resim 22"/>
          <p:cNvPicPr>
            <a:picLocks noChangeAspect="1"/>
          </p:cNvPicPr>
          <p:nvPr/>
        </p:nvPicPr>
        <p:blipFill>
          <a:blip r:embed="rId15"/>
          <a:stretch>
            <a:fillRect/>
          </a:stretch>
        </p:blipFill>
        <p:spPr>
          <a:xfrm>
            <a:off x="7349606" y="5125124"/>
            <a:ext cx="1355229" cy="686339"/>
          </a:xfrm>
          <a:prstGeom prst="rect">
            <a:avLst/>
          </a:prstGeom>
        </p:spPr>
      </p:pic>
      <p:pic>
        <p:nvPicPr>
          <p:cNvPr id="24" name="Resim 23"/>
          <p:cNvPicPr>
            <a:picLocks noChangeAspect="1"/>
          </p:cNvPicPr>
          <p:nvPr/>
        </p:nvPicPr>
        <p:blipFill>
          <a:blip r:embed="rId16"/>
          <a:stretch>
            <a:fillRect/>
          </a:stretch>
        </p:blipFill>
        <p:spPr>
          <a:xfrm>
            <a:off x="4300361" y="5177851"/>
            <a:ext cx="2571750" cy="638175"/>
          </a:xfrm>
          <a:prstGeom prst="rect">
            <a:avLst/>
          </a:prstGeom>
        </p:spPr>
      </p:pic>
      <p:pic>
        <p:nvPicPr>
          <p:cNvPr id="25" name="Resim 24"/>
          <p:cNvPicPr>
            <a:picLocks noChangeAspect="1"/>
          </p:cNvPicPr>
          <p:nvPr/>
        </p:nvPicPr>
        <p:blipFill>
          <a:blip r:embed="rId17"/>
          <a:stretch>
            <a:fillRect/>
          </a:stretch>
        </p:blipFill>
        <p:spPr>
          <a:xfrm>
            <a:off x="7031540" y="4520500"/>
            <a:ext cx="1885950" cy="609600"/>
          </a:xfrm>
          <a:prstGeom prst="rect">
            <a:avLst/>
          </a:prstGeom>
        </p:spPr>
      </p:pic>
      <p:pic>
        <p:nvPicPr>
          <p:cNvPr id="30" name="Resim 29"/>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832319"/>
            <a:ext cx="2541662" cy="957486"/>
          </a:xfrm>
          <a:prstGeom prst="rect">
            <a:avLst/>
          </a:prstGeom>
        </p:spPr>
      </p:pic>
      <p:pic>
        <p:nvPicPr>
          <p:cNvPr id="31" name="Resim 30"/>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3209" y="5992252"/>
            <a:ext cx="875295" cy="792088"/>
          </a:xfrm>
          <a:prstGeom prst="rect">
            <a:avLst/>
          </a:prstGeom>
        </p:spPr>
      </p:pic>
      <p:pic>
        <p:nvPicPr>
          <p:cNvPr id="26" name="Resim 25"/>
          <p:cNvPicPr>
            <a:picLocks noChangeAspect="1"/>
          </p:cNvPicPr>
          <p:nvPr/>
        </p:nvPicPr>
        <p:blipFill rotWithShape="1">
          <a:blip r:embed="rId18" cstate="print">
            <a:extLst>
              <a:ext uri="{28A0092B-C50C-407E-A947-70E740481C1C}">
                <a14:useLocalDpi xmlns:a14="http://schemas.microsoft.com/office/drawing/2010/main" val="0"/>
              </a:ext>
            </a:extLst>
          </a:blip>
          <a:srcRect t="27876" b="27224"/>
          <a:stretch/>
        </p:blipFill>
        <p:spPr>
          <a:xfrm>
            <a:off x="6161656" y="2477977"/>
            <a:ext cx="2946848" cy="735078"/>
          </a:xfrm>
          <a:prstGeom prst="rect">
            <a:avLst/>
          </a:prstGeom>
        </p:spPr>
      </p:pic>
      <p:pic>
        <p:nvPicPr>
          <p:cNvPr id="27" name="Resim 26"/>
          <p:cNvPicPr>
            <a:picLocks noChangeAspect="1"/>
          </p:cNvPicPr>
          <p:nvPr/>
        </p:nvPicPr>
        <p:blipFill rotWithShape="1">
          <a:blip r:embed="rId19">
            <a:extLst>
              <a:ext uri="{28A0092B-C50C-407E-A947-70E740481C1C}">
                <a14:useLocalDpi xmlns:a14="http://schemas.microsoft.com/office/drawing/2010/main" val="0"/>
              </a:ext>
            </a:extLst>
          </a:blip>
          <a:srcRect t="11929" b="16339"/>
          <a:stretch/>
        </p:blipFill>
        <p:spPr>
          <a:xfrm>
            <a:off x="2951491" y="3296926"/>
            <a:ext cx="1606152" cy="1152128"/>
          </a:xfrm>
          <a:prstGeom prst="rect">
            <a:avLst/>
          </a:prstGeom>
        </p:spPr>
      </p:pic>
      <p:pic>
        <p:nvPicPr>
          <p:cNvPr id="28" name="Resim 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25427" y="1678193"/>
            <a:ext cx="1951308" cy="611645"/>
          </a:xfrm>
          <a:prstGeom prst="rect">
            <a:avLst/>
          </a:prstGeom>
        </p:spPr>
      </p:pic>
      <p:pic>
        <p:nvPicPr>
          <p:cNvPr id="29" name="Resim 28"/>
          <p:cNvPicPr>
            <a:picLocks noChangeAspect="1"/>
          </p:cNvPicPr>
          <p:nvPr/>
        </p:nvPicPr>
        <p:blipFill rotWithShape="1">
          <a:blip r:embed="rId21">
            <a:extLst>
              <a:ext uri="{28A0092B-C50C-407E-A947-70E740481C1C}">
                <a14:useLocalDpi xmlns:a14="http://schemas.microsoft.com/office/drawing/2010/main" val="0"/>
              </a:ext>
            </a:extLst>
          </a:blip>
          <a:srcRect t="24793" b="26814"/>
          <a:stretch/>
        </p:blipFill>
        <p:spPr>
          <a:xfrm>
            <a:off x="4631969" y="2511187"/>
            <a:ext cx="1339179" cy="648072"/>
          </a:xfrm>
          <a:prstGeom prst="rect">
            <a:avLst/>
          </a:prstGeom>
        </p:spPr>
      </p:pic>
      <p:pic>
        <p:nvPicPr>
          <p:cNvPr id="32" name="Resim 31"/>
          <p:cNvPicPr>
            <a:picLocks noChangeAspect="1"/>
          </p:cNvPicPr>
          <p:nvPr/>
        </p:nvPicPr>
        <p:blipFill rotWithShape="1">
          <a:blip r:embed="rId22" cstate="print">
            <a:extLst>
              <a:ext uri="{28A0092B-C50C-407E-A947-70E740481C1C}">
                <a14:useLocalDpi xmlns:a14="http://schemas.microsoft.com/office/drawing/2010/main" val="0"/>
              </a:ext>
            </a:extLst>
          </a:blip>
          <a:srcRect r="45040" b="20376"/>
          <a:stretch/>
        </p:blipFill>
        <p:spPr>
          <a:xfrm>
            <a:off x="192008" y="920112"/>
            <a:ext cx="2240433" cy="601089"/>
          </a:xfrm>
          <a:prstGeom prst="rect">
            <a:avLst/>
          </a:prstGeom>
        </p:spPr>
      </p:pic>
      <p:pic>
        <p:nvPicPr>
          <p:cNvPr id="33" name="Resim 32"/>
          <p:cNvPicPr>
            <a:picLocks noChangeAspect="1"/>
          </p:cNvPicPr>
          <p:nvPr/>
        </p:nvPicPr>
        <p:blipFill rotWithShape="1">
          <a:blip r:embed="rId23" cstate="print">
            <a:extLst>
              <a:ext uri="{28A0092B-C50C-407E-A947-70E740481C1C}">
                <a14:useLocalDpi xmlns:a14="http://schemas.microsoft.com/office/drawing/2010/main" val="0"/>
              </a:ext>
            </a:extLst>
          </a:blip>
          <a:srcRect t="39413" b="31420"/>
          <a:stretch/>
        </p:blipFill>
        <p:spPr>
          <a:xfrm>
            <a:off x="6901037" y="908909"/>
            <a:ext cx="2063490" cy="601851"/>
          </a:xfrm>
          <a:prstGeom prst="rect">
            <a:avLst/>
          </a:prstGeom>
        </p:spPr>
      </p:pic>
      <p:pic>
        <p:nvPicPr>
          <p:cNvPr id="34" name="Resim 3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60618" y="2651414"/>
            <a:ext cx="1965003" cy="524001"/>
          </a:xfrm>
          <a:prstGeom prst="rect">
            <a:avLst/>
          </a:prstGeom>
        </p:spPr>
      </p:pic>
      <p:pic>
        <p:nvPicPr>
          <p:cNvPr id="35" name="Resim 3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604740" y="1522931"/>
            <a:ext cx="2311255" cy="887767"/>
          </a:xfrm>
          <a:prstGeom prst="rect">
            <a:avLst/>
          </a:prstGeom>
        </p:spPr>
      </p:pic>
      <p:pic>
        <p:nvPicPr>
          <p:cNvPr id="36" name="Resim 3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9230" y="3624723"/>
            <a:ext cx="1712589" cy="388186"/>
          </a:xfrm>
          <a:prstGeom prst="rect">
            <a:avLst/>
          </a:prstGeom>
        </p:spPr>
      </p:pic>
    </p:spTree>
    <p:extLst>
      <p:ext uri="{BB962C8B-B14F-4D97-AF65-F5344CB8AC3E}">
        <p14:creationId xmlns:p14="http://schemas.microsoft.com/office/powerpoint/2010/main" val="9250425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57"/>
            <a:ext cx="9144000" cy="6858000"/>
          </a:xfrm>
          <a:prstGeom prst="rect">
            <a:avLst/>
          </a:prstGeom>
        </p:spPr>
      </p:pic>
      <p:sp>
        <p:nvSpPr>
          <p:cNvPr id="10" name="Dikdörtgen 9"/>
          <p:cNvSpPr/>
          <p:nvPr/>
        </p:nvSpPr>
        <p:spPr>
          <a:xfrm>
            <a:off x="-108520" y="48948"/>
            <a:ext cx="8064896"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Air</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Handling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Unit</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Selection</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Program</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87" y="949353"/>
            <a:ext cx="1754113" cy="2466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869" y="920772"/>
            <a:ext cx="2681041" cy="322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4363"/>
          <a:stretch/>
        </p:blipFill>
        <p:spPr bwMode="auto">
          <a:xfrm>
            <a:off x="6366061" y="952575"/>
            <a:ext cx="2476500" cy="1976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descr="1s.jpg"/>
          <p:cNvPicPr>
            <a:picLocks noChangeAspect="1"/>
          </p:cNvPicPr>
          <p:nvPr/>
        </p:nvPicPr>
        <p:blipFill rotWithShape="1">
          <a:blip r:embed="rId6" cstate="email">
            <a:clrChange>
              <a:clrFrom>
                <a:srgbClr val="808080"/>
              </a:clrFrom>
              <a:clrTo>
                <a:srgbClr val="808080">
                  <a:alpha val="0"/>
                </a:srgbClr>
              </a:clrTo>
            </a:clrChange>
            <a:duotone>
              <a:schemeClr val="accent5">
                <a:shade val="45000"/>
                <a:satMod val="135000"/>
              </a:schemeClr>
              <a:prstClr val="white"/>
            </a:duotone>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a:ext>
            </a:extLst>
          </a:blip>
          <a:srcRect l="11184" t="608" r="58611" b="50000"/>
          <a:stretch/>
        </p:blipFill>
        <p:spPr>
          <a:xfrm>
            <a:off x="6588224" y="3113816"/>
            <a:ext cx="2555776" cy="2830027"/>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677433" y="5926928"/>
            <a:ext cx="2541662" cy="957486"/>
          </a:xfrm>
          <a:prstGeom prst="rect">
            <a:avLst/>
          </a:prstGeom>
        </p:spPr>
      </p:pic>
      <p:pic>
        <p:nvPicPr>
          <p:cNvPr id="17" name="Resim 16"/>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192727" y="5971553"/>
            <a:ext cx="875295" cy="792088"/>
          </a:xfrm>
          <a:prstGeom prst="rect">
            <a:avLst/>
          </a:prstGeom>
        </p:spPr>
      </p:pic>
      <p:sp>
        <p:nvSpPr>
          <p:cNvPr id="3" name="Rectangle 1"/>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5" name="Alt Başlık 2"/>
          <p:cNvSpPr txBox="1">
            <a:spLocks/>
          </p:cNvSpPr>
          <p:nvPr/>
        </p:nvSpPr>
        <p:spPr>
          <a:xfrm>
            <a:off x="107504" y="4298601"/>
            <a:ext cx="7344816" cy="1928728"/>
          </a:xfrm>
          <a:prstGeom prst="rect">
            <a:avLst/>
          </a:prstGeom>
        </p:spPr>
        <p:txBody>
          <a:bodyPr>
            <a:normAutofit/>
          </a:bodyPr>
          <a:lstStyle>
            <a:defPPr>
              <a:defRPr lang="tr-TR"/>
            </a:defPPr>
            <a:lvl1pPr marR="31115" indent="0">
              <a:spcBef>
                <a:spcPts val="400"/>
              </a:spcBef>
              <a:spcAft>
                <a:spcPts val="0"/>
              </a:spcAft>
              <a:buClr>
                <a:schemeClr val="accent1"/>
              </a:buClr>
              <a:buSzPct val="68000"/>
              <a:buFont typeface="Wingdings 3"/>
              <a:buNone/>
              <a:defRPr kumimoji="0" sz="2200">
                <a:ln w="0">
                  <a:solidFill>
                    <a:prstClr val="black"/>
                  </a:solidFill>
                </a:ln>
                <a:solidFill>
                  <a:schemeClr val="accent2"/>
                </a:solidFill>
              </a:defRPr>
            </a:lvl1pPr>
            <a:lvl2pPr marL="621792" indent="-228600">
              <a:spcBef>
                <a:spcPts val="324"/>
              </a:spcBef>
              <a:buClr>
                <a:schemeClr val="accent1"/>
              </a:buClr>
              <a:buFont typeface="Verdana"/>
              <a:buChar char="◦"/>
              <a:defRPr kumimoji="0" sz="2300"/>
            </a:lvl2pPr>
            <a:lvl3pPr marL="859536" indent="-228600">
              <a:spcBef>
                <a:spcPts val="350"/>
              </a:spcBef>
              <a:buClr>
                <a:schemeClr val="accent2"/>
              </a:buClr>
              <a:buSzPct val="100000"/>
              <a:buFont typeface="Wingdings 2"/>
              <a:buChar char=""/>
              <a:defRPr kumimoji="0" sz="2100"/>
            </a:lvl3pPr>
            <a:lvl4pPr marL="1143000" indent="-228600">
              <a:spcBef>
                <a:spcPts val="350"/>
              </a:spcBef>
              <a:buClr>
                <a:schemeClr val="accent2"/>
              </a:buClr>
              <a:buFont typeface="Wingdings 2"/>
              <a:buChar char=""/>
              <a:defRPr kumimoji="0" sz="1900"/>
            </a:lvl4pPr>
            <a:lvl5pPr marL="1371600" indent="-228600">
              <a:spcBef>
                <a:spcPts val="350"/>
              </a:spcBef>
              <a:buClr>
                <a:schemeClr val="accent2"/>
              </a:buClr>
              <a:buFont typeface="Wingdings 2"/>
              <a:buChar char=""/>
              <a:defRPr kumimoji="0"/>
            </a:lvl5pPr>
            <a:lvl6pPr marL="1600200" indent="-228600">
              <a:spcBef>
                <a:spcPts val="350"/>
              </a:spcBef>
              <a:buClr>
                <a:schemeClr val="accent3"/>
              </a:buClr>
              <a:buFont typeface="Wingdings 2"/>
              <a:buChar char=""/>
              <a:defRPr kumimoji="0"/>
            </a:lvl6pPr>
            <a:lvl7pPr marL="1828800" indent="-228600">
              <a:spcBef>
                <a:spcPts val="350"/>
              </a:spcBef>
              <a:buClr>
                <a:schemeClr val="accent3"/>
              </a:buClr>
              <a:buFont typeface="Wingdings 2"/>
              <a:buChar char=""/>
              <a:defRPr kumimoji="0" sz="1600"/>
            </a:lvl7pPr>
            <a:lvl8pPr marL="2057400" indent="-228600">
              <a:spcBef>
                <a:spcPts val="350"/>
              </a:spcBef>
              <a:buClr>
                <a:schemeClr val="accent3"/>
              </a:buClr>
              <a:buFont typeface="Wingdings 2"/>
              <a:buChar char=""/>
              <a:defRPr kumimoji="0" sz="1600"/>
            </a:lvl8pPr>
            <a:lvl9pPr marL="2286000" indent="-228600">
              <a:spcBef>
                <a:spcPts val="350"/>
              </a:spcBef>
              <a:buClr>
                <a:schemeClr val="accent3"/>
              </a:buClr>
              <a:buFont typeface="Wingdings 2"/>
              <a:buChar char=""/>
              <a:defRPr kumimoji="0" sz="1600" baseline="0"/>
            </a:lvl9pPr>
          </a:lstStyle>
          <a:p>
            <a:pPr algn="ctr"/>
            <a:r>
              <a:rPr lang="tr-TR" altLang="tr-TR" sz="2500" dirty="0" err="1" smtClean="0">
                <a:solidFill>
                  <a:schemeClr val="bg2">
                    <a:lumMod val="50000"/>
                  </a:schemeClr>
                </a:solidFill>
              </a:rPr>
              <a:t>All</a:t>
            </a:r>
            <a:r>
              <a:rPr lang="tr-TR" altLang="tr-TR" sz="2500" dirty="0" smtClean="0">
                <a:solidFill>
                  <a:schemeClr val="bg2">
                    <a:lumMod val="50000"/>
                  </a:schemeClr>
                </a:solidFill>
              </a:rPr>
              <a:t> </a:t>
            </a:r>
            <a:r>
              <a:rPr lang="tr-TR" altLang="tr-TR" sz="2500" dirty="0" err="1">
                <a:solidFill>
                  <a:schemeClr val="bg2">
                    <a:lumMod val="50000"/>
                  </a:schemeClr>
                </a:solidFill>
              </a:rPr>
              <a:t>selections</a:t>
            </a:r>
            <a:r>
              <a:rPr lang="tr-TR" altLang="tr-TR" sz="2500" dirty="0">
                <a:solidFill>
                  <a:schemeClr val="bg2">
                    <a:lumMod val="50000"/>
                  </a:schemeClr>
                </a:solidFill>
              </a:rPr>
              <a:t> in </a:t>
            </a:r>
            <a:r>
              <a:rPr lang="tr-TR" altLang="tr-TR" sz="2500" dirty="0" err="1">
                <a:solidFill>
                  <a:schemeClr val="bg2">
                    <a:lumMod val="50000"/>
                  </a:schemeClr>
                </a:solidFill>
              </a:rPr>
              <a:t>TermoFan</a:t>
            </a:r>
            <a:r>
              <a:rPr lang="tr-TR" altLang="tr-TR" sz="2500" dirty="0">
                <a:solidFill>
                  <a:schemeClr val="bg2">
                    <a:lumMod val="50000"/>
                  </a:schemeClr>
                </a:solidFill>
              </a:rPr>
              <a:t> </a:t>
            </a:r>
            <a:r>
              <a:rPr lang="tr-TR" altLang="tr-TR" sz="2500" dirty="0" err="1">
                <a:solidFill>
                  <a:schemeClr val="bg2">
                    <a:lumMod val="50000"/>
                  </a:schemeClr>
                </a:solidFill>
              </a:rPr>
              <a:t>It</a:t>
            </a:r>
            <a:r>
              <a:rPr lang="tr-TR" altLang="tr-TR" sz="2500" dirty="0">
                <a:solidFill>
                  <a:schemeClr val="bg2">
                    <a:lumMod val="50000"/>
                  </a:schemeClr>
                </a:solidFill>
              </a:rPr>
              <a:t> is done </a:t>
            </a:r>
            <a:r>
              <a:rPr lang="tr-TR" altLang="tr-TR" sz="2500" dirty="0" err="1">
                <a:solidFill>
                  <a:schemeClr val="bg2">
                    <a:lumMod val="50000"/>
                  </a:schemeClr>
                </a:solidFill>
              </a:rPr>
              <a:t>with</a:t>
            </a:r>
            <a:r>
              <a:rPr lang="tr-TR" altLang="tr-TR" sz="2500" dirty="0">
                <a:solidFill>
                  <a:schemeClr val="bg2">
                    <a:lumMod val="50000"/>
                  </a:schemeClr>
                </a:solidFill>
              </a:rPr>
              <a:t> </a:t>
            </a:r>
            <a:r>
              <a:rPr lang="tr-TR" altLang="tr-TR" sz="2500" dirty="0" err="1">
                <a:solidFill>
                  <a:schemeClr val="bg2">
                    <a:lumMod val="50000"/>
                  </a:schemeClr>
                </a:solidFill>
              </a:rPr>
              <a:t>the</a:t>
            </a:r>
            <a:r>
              <a:rPr lang="tr-TR" altLang="tr-TR" sz="2500" dirty="0">
                <a:solidFill>
                  <a:schemeClr val="bg2">
                    <a:lumMod val="50000"/>
                  </a:schemeClr>
                </a:solidFill>
              </a:rPr>
              <a:t> EUROVENT </a:t>
            </a:r>
            <a:r>
              <a:rPr lang="tr-TR" altLang="tr-TR" sz="2500" dirty="0" err="1">
                <a:solidFill>
                  <a:schemeClr val="bg2">
                    <a:lumMod val="50000"/>
                  </a:schemeClr>
                </a:solidFill>
              </a:rPr>
              <a:t>approved</a:t>
            </a:r>
            <a:r>
              <a:rPr lang="tr-TR" altLang="tr-TR" sz="2500" dirty="0">
                <a:solidFill>
                  <a:schemeClr val="bg2">
                    <a:lumMod val="50000"/>
                  </a:schemeClr>
                </a:solidFill>
              </a:rPr>
              <a:t> </a:t>
            </a:r>
            <a:r>
              <a:rPr lang="tr-TR" altLang="tr-TR" sz="2500" dirty="0" err="1">
                <a:solidFill>
                  <a:schemeClr val="bg2">
                    <a:lumMod val="50000"/>
                  </a:schemeClr>
                </a:solidFill>
              </a:rPr>
              <a:t>selection</a:t>
            </a:r>
            <a:r>
              <a:rPr lang="tr-TR" altLang="tr-TR" sz="2500" dirty="0">
                <a:solidFill>
                  <a:schemeClr val="bg2">
                    <a:lumMod val="50000"/>
                  </a:schemeClr>
                </a:solidFill>
              </a:rPr>
              <a:t> program. </a:t>
            </a:r>
            <a:r>
              <a:rPr lang="tr-TR" altLang="tr-TR" sz="2500" dirty="0" err="1">
                <a:solidFill>
                  <a:schemeClr val="bg2">
                    <a:lumMod val="50000"/>
                  </a:schemeClr>
                </a:solidFill>
              </a:rPr>
              <a:t>Therefore</a:t>
            </a:r>
            <a:r>
              <a:rPr lang="tr-TR" altLang="tr-TR" sz="2500" dirty="0">
                <a:solidFill>
                  <a:schemeClr val="bg2">
                    <a:lumMod val="50000"/>
                  </a:schemeClr>
                </a:solidFill>
              </a:rPr>
              <a:t>, </a:t>
            </a:r>
            <a:r>
              <a:rPr lang="tr-TR" altLang="tr-TR" sz="2500" dirty="0" err="1">
                <a:solidFill>
                  <a:schemeClr val="bg2">
                    <a:lumMod val="50000"/>
                  </a:schemeClr>
                </a:solidFill>
              </a:rPr>
              <a:t>the</a:t>
            </a:r>
            <a:r>
              <a:rPr lang="tr-TR" altLang="tr-TR" sz="2500" dirty="0">
                <a:solidFill>
                  <a:schemeClr val="bg2">
                    <a:lumMod val="50000"/>
                  </a:schemeClr>
                </a:solidFill>
              </a:rPr>
              <a:t> </a:t>
            </a:r>
            <a:r>
              <a:rPr lang="tr-TR" altLang="tr-TR" sz="2500" dirty="0" err="1">
                <a:solidFill>
                  <a:schemeClr val="bg2">
                    <a:lumMod val="50000"/>
                  </a:schemeClr>
                </a:solidFill>
              </a:rPr>
              <a:t>capacity</a:t>
            </a:r>
            <a:r>
              <a:rPr lang="tr-TR" altLang="tr-TR" sz="2500" dirty="0">
                <a:solidFill>
                  <a:schemeClr val="bg2">
                    <a:lumMod val="50000"/>
                  </a:schemeClr>
                </a:solidFill>
              </a:rPr>
              <a:t> </a:t>
            </a:r>
            <a:r>
              <a:rPr lang="tr-TR" altLang="tr-TR" sz="2500" dirty="0" err="1">
                <a:solidFill>
                  <a:schemeClr val="bg2">
                    <a:lumMod val="50000"/>
                  </a:schemeClr>
                </a:solidFill>
              </a:rPr>
              <a:t>given</a:t>
            </a:r>
            <a:r>
              <a:rPr lang="tr-TR" altLang="tr-TR" sz="2500" dirty="0">
                <a:solidFill>
                  <a:schemeClr val="bg2">
                    <a:lumMod val="50000"/>
                  </a:schemeClr>
                </a:solidFill>
              </a:rPr>
              <a:t> by </a:t>
            </a:r>
            <a:r>
              <a:rPr lang="tr-TR" altLang="tr-TR" sz="2500" dirty="0" err="1">
                <a:solidFill>
                  <a:schemeClr val="bg2">
                    <a:lumMod val="50000"/>
                  </a:schemeClr>
                </a:solidFill>
              </a:rPr>
              <a:t>the</a:t>
            </a:r>
            <a:r>
              <a:rPr lang="tr-TR" altLang="tr-TR" sz="2500" dirty="0">
                <a:solidFill>
                  <a:schemeClr val="bg2">
                    <a:lumMod val="50000"/>
                  </a:schemeClr>
                </a:solidFill>
              </a:rPr>
              <a:t> </a:t>
            </a:r>
            <a:r>
              <a:rPr lang="tr-TR" altLang="tr-TR" sz="2500" dirty="0" err="1">
                <a:solidFill>
                  <a:schemeClr val="bg2">
                    <a:lumMod val="50000"/>
                  </a:schemeClr>
                </a:solidFill>
              </a:rPr>
              <a:t>elections</a:t>
            </a:r>
            <a:r>
              <a:rPr lang="tr-TR" altLang="tr-TR" sz="2500" dirty="0">
                <a:solidFill>
                  <a:schemeClr val="bg2">
                    <a:lumMod val="50000"/>
                  </a:schemeClr>
                </a:solidFill>
              </a:rPr>
              <a:t> </a:t>
            </a:r>
            <a:r>
              <a:rPr lang="tr-TR" altLang="tr-TR" sz="2500" dirty="0" err="1">
                <a:solidFill>
                  <a:schemeClr val="bg2">
                    <a:lumMod val="50000"/>
                  </a:schemeClr>
                </a:solidFill>
              </a:rPr>
              <a:t>made</a:t>
            </a:r>
            <a:r>
              <a:rPr lang="tr-TR" altLang="tr-TR" sz="2500" dirty="0">
                <a:solidFill>
                  <a:schemeClr val="bg2">
                    <a:lumMod val="50000"/>
                  </a:schemeClr>
                </a:solidFill>
              </a:rPr>
              <a:t> </a:t>
            </a:r>
            <a:r>
              <a:rPr lang="tr-TR" altLang="tr-TR" sz="2500" dirty="0" err="1">
                <a:solidFill>
                  <a:schemeClr val="bg2">
                    <a:lumMod val="50000"/>
                  </a:schemeClr>
                </a:solidFill>
              </a:rPr>
              <a:t>values</a:t>
            </a:r>
            <a:r>
              <a:rPr lang="tr-TR" altLang="tr-TR" sz="2500" dirty="0">
                <a:solidFill>
                  <a:schemeClr val="bg2">
                    <a:lumMod val="50000"/>
                  </a:schemeClr>
                </a:solidFill>
              </a:rPr>
              <a:t> ​​</a:t>
            </a:r>
            <a:r>
              <a:rPr lang="tr-TR" altLang="tr-TR" sz="2500" dirty="0" err="1">
                <a:solidFill>
                  <a:schemeClr val="bg2">
                    <a:lumMod val="50000"/>
                  </a:schemeClr>
                </a:solidFill>
              </a:rPr>
              <a:t>are</a:t>
            </a:r>
            <a:r>
              <a:rPr lang="tr-TR" altLang="tr-TR" sz="2500" dirty="0">
                <a:solidFill>
                  <a:schemeClr val="bg2">
                    <a:lumMod val="50000"/>
                  </a:schemeClr>
                </a:solidFill>
              </a:rPr>
              <a:t> 100% </a:t>
            </a:r>
            <a:r>
              <a:rPr lang="tr-TR" altLang="tr-TR" sz="2500" dirty="0" err="1">
                <a:solidFill>
                  <a:schemeClr val="bg2">
                    <a:lumMod val="50000"/>
                  </a:schemeClr>
                </a:solidFill>
              </a:rPr>
              <a:t>accurate</a:t>
            </a:r>
            <a:r>
              <a:rPr lang="tr-TR" altLang="tr-TR" sz="2500" dirty="0">
                <a:solidFill>
                  <a:schemeClr val="bg2">
                    <a:lumMod val="50000"/>
                  </a:schemeClr>
                </a:solidFill>
              </a:rPr>
              <a:t>. </a:t>
            </a:r>
          </a:p>
          <a:p>
            <a:pPr algn="ctr"/>
            <a:endParaRPr lang="tr-TR" sz="2400" dirty="0" smtClean="0">
              <a:solidFill>
                <a:schemeClr val="bg2">
                  <a:lumMod val="50000"/>
                </a:schemeClr>
              </a:solidFill>
            </a:endParaRPr>
          </a:p>
          <a:p>
            <a:pPr algn="ctr"/>
            <a:endParaRPr lang="tr-TR" dirty="0"/>
          </a:p>
        </p:txBody>
      </p:sp>
    </p:spTree>
    <p:extLst>
      <p:ext uri="{BB962C8B-B14F-4D97-AF65-F5344CB8AC3E}">
        <p14:creationId xmlns:p14="http://schemas.microsoft.com/office/powerpoint/2010/main" val="38450763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161038" y="77879"/>
            <a:ext cx="7507305" cy="1323439"/>
          </a:xfrm>
          <a:prstGeom prst="rect">
            <a:avLst/>
          </a:prstGeom>
        </p:spPr>
        <p:txBody>
          <a:bodyPr wrap="square">
            <a:spAutoFit/>
          </a:bodyPr>
          <a:lstStyle/>
          <a:p>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Our</a:t>
            </a:r>
            <a:r>
              <a:rPr lang="tr-TR" sz="4000" b="1" dirty="0" smtClean="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a:ln w="13462">
                  <a:solidFill>
                    <a:schemeClr val="bg1"/>
                  </a:solidFill>
                  <a:prstDash val="solid"/>
                </a:ln>
                <a:solidFill>
                  <a:schemeClr val="accent1"/>
                </a:solidFill>
                <a:effectLst>
                  <a:outerShdw dist="38100" dir="2700000" algn="bl" rotWithShape="0">
                    <a:schemeClr val="accent5"/>
                  </a:outerShdw>
                </a:effectLst>
              </a:rPr>
              <a:t>References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a:p>
            <a:pPr algn="ct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09" y="1010249"/>
            <a:ext cx="121920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553" y="1048349"/>
            <a:ext cx="16668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9180" y="1022934"/>
            <a:ext cx="13716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9193" y="1032472"/>
            <a:ext cx="6762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0450" y="1084846"/>
            <a:ext cx="12858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039" y="2050478"/>
            <a:ext cx="137160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4727" y="1783778"/>
            <a:ext cx="17145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7330" y="1872533"/>
            <a:ext cx="134302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4139" y="1957585"/>
            <a:ext cx="18859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6409" y="3044229"/>
            <a:ext cx="13144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07273" y="2927286"/>
            <a:ext cx="21050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81354" y="2615362"/>
            <a:ext cx="2633662" cy="59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84072" y="2534713"/>
            <a:ext cx="2089076" cy="663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6409" y="3958404"/>
            <a:ext cx="120967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65765" y="3749474"/>
            <a:ext cx="12763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91388" y="987227"/>
            <a:ext cx="942976" cy="74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12298" y="3357559"/>
            <a:ext cx="27717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90397" y="3224902"/>
            <a:ext cx="1876425"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40667" y="5105128"/>
            <a:ext cx="1814530" cy="688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963" y="4972279"/>
            <a:ext cx="16192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17378" y="3991572"/>
            <a:ext cx="1097041" cy="942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11456" y="4210008"/>
            <a:ext cx="1661692" cy="50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142115" y="4075946"/>
            <a:ext cx="1415231" cy="890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49730" y="4994640"/>
            <a:ext cx="1278947" cy="837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70355" y="5048351"/>
            <a:ext cx="1903660" cy="8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Resim 32"/>
          <p:cNvPicPr>
            <a:picLocks noChangeAspect="1"/>
          </p:cNvPicPr>
          <p:nvPr/>
        </p:nvPicPr>
        <p:blipFill>
          <a:blip r:embed="rId28"/>
          <a:stretch>
            <a:fillRect/>
          </a:stretch>
        </p:blipFill>
        <p:spPr>
          <a:xfrm>
            <a:off x="5593590" y="4955940"/>
            <a:ext cx="1039797" cy="775058"/>
          </a:xfrm>
          <a:prstGeom prst="rect">
            <a:avLst/>
          </a:prstGeom>
        </p:spPr>
      </p:pic>
      <p:pic>
        <p:nvPicPr>
          <p:cNvPr id="34" name="Resim 33"/>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832319"/>
            <a:ext cx="2541662" cy="957486"/>
          </a:xfrm>
          <a:prstGeom prst="rect">
            <a:avLst/>
          </a:prstGeom>
        </p:spPr>
      </p:pic>
      <p:pic>
        <p:nvPicPr>
          <p:cNvPr id="35" name="Resim 34"/>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33209" y="5992252"/>
            <a:ext cx="875295" cy="792088"/>
          </a:xfrm>
          <a:prstGeom prst="rect">
            <a:avLst/>
          </a:prstGeom>
        </p:spPr>
      </p:pic>
      <p:pic>
        <p:nvPicPr>
          <p:cNvPr id="36" name="Resim 35"/>
          <p:cNvPicPr>
            <a:picLocks noChangeAspect="1"/>
          </p:cNvPicPr>
          <p:nvPr/>
        </p:nvPicPr>
        <p:blipFill rotWithShape="1">
          <a:blip r:embed="rId29" cstate="print">
            <a:extLst>
              <a:ext uri="{28A0092B-C50C-407E-A947-70E740481C1C}">
                <a14:useLocalDpi xmlns:a14="http://schemas.microsoft.com/office/drawing/2010/main" val="0"/>
              </a:ext>
            </a:extLst>
          </a:blip>
          <a:srcRect t="20942" b="20398"/>
          <a:stretch/>
        </p:blipFill>
        <p:spPr>
          <a:xfrm>
            <a:off x="1418186" y="1899112"/>
            <a:ext cx="2209608" cy="720080"/>
          </a:xfrm>
          <a:prstGeom prst="rect">
            <a:avLst/>
          </a:prstGeom>
        </p:spPr>
      </p:pic>
      <p:pic>
        <p:nvPicPr>
          <p:cNvPr id="37" name="Resim 36"/>
          <p:cNvPicPr>
            <a:picLocks noChangeAspect="1"/>
          </p:cNvPicPr>
          <p:nvPr/>
        </p:nvPicPr>
        <p:blipFill rotWithShape="1">
          <a:blip r:embed="rId30" cstate="print">
            <a:extLst>
              <a:ext uri="{28A0092B-C50C-407E-A947-70E740481C1C}">
                <a14:useLocalDpi xmlns:a14="http://schemas.microsoft.com/office/drawing/2010/main" val="0"/>
              </a:ext>
            </a:extLst>
          </a:blip>
          <a:srcRect l="5434" t="30325" r="5517" b="30653"/>
          <a:stretch/>
        </p:blipFill>
        <p:spPr>
          <a:xfrm>
            <a:off x="2347851" y="2482383"/>
            <a:ext cx="1450301" cy="637620"/>
          </a:xfrm>
          <a:prstGeom prst="rect">
            <a:avLst/>
          </a:prstGeom>
        </p:spPr>
      </p:pic>
      <p:pic>
        <p:nvPicPr>
          <p:cNvPr id="38" name="Resim 37"/>
          <p:cNvPicPr>
            <a:picLocks noChangeAspect="1"/>
          </p:cNvPicPr>
          <p:nvPr/>
        </p:nvPicPr>
        <p:blipFill rotWithShape="1">
          <a:blip r:embed="rId31">
            <a:extLst>
              <a:ext uri="{28A0092B-C50C-407E-A947-70E740481C1C}">
                <a14:useLocalDpi xmlns:a14="http://schemas.microsoft.com/office/drawing/2010/main" val="0"/>
              </a:ext>
            </a:extLst>
          </a:blip>
          <a:srcRect t="31573" b="30627"/>
          <a:stretch/>
        </p:blipFill>
        <p:spPr>
          <a:xfrm>
            <a:off x="2217408" y="5353279"/>
            <a:ext cx="1408261" cy="532316"/>
          </a:xfrm>
          <a:prstGeom prst="rect">
            <a:avLst/>
          </a:prstGeom>
        </p:spPr>
      </p:pic>
    </p:spTree>
    <p:extLst>
      <p:ext uri="{BB962C8B-B14F-4D97-AF65-F5344CB8AC3E}">
        <p14:creationId xmlns:p14="http://schemas.microsoft.com/office/powerpoint/2010/main" val="3275548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2" y="0"/>
            <a:ext cx="9144000" cy="6858000"/>
          </a:xfrm>
          <a:prstGeom prst="rect">
            <a:avLst/>
          </a:prstGeom>
        </p:spPr>
      </p:pic>
      <p:sp>
        <p:nvSpPr>
          <p:cNvPr id="10" name="Dikdörtgen 9"/>
          <p:cNvSpPr/>
          <p:nvPr/>
        </p:nvSpPr>
        <p:spPr>
          <a:xfrm>
            <a:off x="251520" y="234319"/>
            <a:ext cx="3924658" cy="1938992"/>
          </a:xfrm>
          <a:prstGeom prst="rect">
            <a:avLst/>
          </a:prstGeom>
        </p:spPr>
        <p:txBody>
          <a:bodyPr wrap="square">
            <a:spAutoFit/>
          </a:bodyPr>
          <a:lstStyle/>
          <a:p>
            <a:pPr algn="ctr"/>
            <a:r>
              <a:rPr lang="tr-TR" sz="4000" b="1" dirty="0" err="1">
                <a:ln w="13462">
                  <a:solidFill>
                    <a:schemeClr val="bg1"/>
                  </a:solidFill>
                  <a:prstDash val="solid"/>
                </a:ln>
                <a:solidFill>
                  <a:schemeClr val="accent1"/>
                </a:solidFill>
                <a:effectLst>
                  <a:outerShdw dist="38100" dir="2700000" algn="bl" rotWithShape="0">
                    <a:schemeClr val="accent5"/>
                  </a:outerShdw>
                </a:effectLst>
              </a:rPr>
              <a:t>Other</a:t>
            </a:r>
            <a:r>
              <a:rPr lang="tr-TR" sz="4000" b="1" dirty="0">
                <a:ln w="13462">
                  <a:solidFill>
                    <a:schemeClr val="bg1"/>
                  </a:solidFill>
                  <a:prstDash val="solid"/>
                </a:ln>
                <a:solidFill>
                  <a:schemeClr val="accent1"/>
                </a:solidFill>
                <a:effectLst>
                  <a:outerShdw dist="38100" dir="2700000" algn="bl" rotWithShape="0">
                    <a:schemeClr val="accent5"/>
                  </a:outerShdw>
                </a:effectLst>
              </a:rPr>
              <a:t> </a:t>
            </a:r>
            <a:r>
              <a:rPr lang="tr-TR" sz="4000" b="1" dirty="0" err="1">
                <a:ln w="13462">
                  <a:solidFill>
                    <a:schemeClr val="bg1"/>
                  </a:solidFill>
                  <a:prstDash val="solid"/>
                </a:ln>
                <a:solidFill>
                  <a:schemeClr val="accent1"/>
                </a:solidFill>
                <a:effectLst>
                  <a:outerShdw dist="38100" dir="2700000" algn="bl" rotWithShape="0">
                    <a:schemeClr val="accent5"/>
                  </a:outerShdw>
                </a:effectLst>
              </a:rPr>
              <a:t>References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a:p>
            <a:pPr algn="ct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a:p>
            <a:pPr algn="ct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pic>
        <p:nvPicPr>
          <p:cNvPr id="17" name="Resim 16"/>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756467" y="5846972"/>
            <a:ext cx="2541662" cy="957486"/>
          </a:xfrm>
          <a:prstGeom prst="rect">
            <a:avLst/>
          </a:prstGeom>
        </p:spPr>
      </p:pic>
      <p:pic>
        <p:nvPicPr>
          <p:cNvPr id="19" name="Resim 18"/>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73210" y="6092683"/>
            <a:ext cx="875295" cy="792088"/>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802" y="2292576"/>
            <a:ext cx="1768614" cy="1009065"/>
          </a:xfrm>
          <a:prstGeom prst="rect">
            <a:avLst/>
          </a:prstGeom>
        </p:spPr>
      </p:pic>
      <p:pic>
        <p:nvPicPr>
          <p:cNvPr id="21" name="Resim 20"/>
          <p:cNvPicPr/>
          <p:nvPr/>
        </p:nvPicPr>
        <p:blipFill>
          <a:blip r:embed="rId4">
            <a:extLst>
              <a:ext uri="{28A0092B-C50C-407E-A947-70E740481C1C}">
                <a14:useLocalDpi xmlns:a14="http://schemas.microsoft.com/office/drawing/2010/main" val="0"/>
              </a:ext>
            </a:extLst>
          </a:blip>
          <a:stretch>
            <a:fillRect/>
          </a:stretch>
        </p:blipFill>
        <p:spPr>
          <a:xfrm>
            <a:off x="5517871" y="2244965"/>
            <a:ext cx="1352550" cy="761365"/>
          </a:xfrm>
          <a:prstGeom prst="rect">
            <a:avLst/>
          </a:prstGeom>
        </p:spPr>
      </p:pic>
      <p:pic>
        <p:nvPicPr>
          <p:cNvPr id="25" name="Resim 24"/>
          <p:cNvPicPr/>
          <p:nvPr/>
        </p:nvPicPr>
        <p:blipFill>
          <a:blip r:embed="rId5" cstate="print">
            <a:extLst>
              <a:ext uri="{28A0092B-C50C-407E-A947-70E740481C1C}">
                <a14:useLocalDpi xmlns:a14="http://schemas.microsoft.com/office/drawing/2010/main" val="0"/>
              </a:ext>
            </a:extLst>
          </a:blip>
          <a:stretch>
            <a:fillRect/>
          </a:stretch>
        </p:blipFill>
        <p:spPr>
          <a:xfrm>
            <a:off x="4151374" y="5245783"/>
            <a:ext cx="767080" cy="708025"/>
          </a:xfrm>
          <a:prstGeom prst="rect">
            <a:avLst/>
          </a:prstGeom>
        </p:spPr>
      </p:pic>
      <p:pic>
        <p:nvPicPr>
          <p:cNvPr id="27" name="Resim 26"/>
          <p:cNvPicPr/>
          <p:nvPr/>
        </p:nvPicPr>
        <p:blipFill>
          <a:blip r:embed="rId6">
            <a:extLst>
              <a:ext uri="{28A0092B-C50C-407E-A947-70E740481C1C}">
                <a14:useLocalDpi xmlns:a14="http://schemas.microsoft.com/office/drawing/2010/main" val="0"/>
              </a:ext>
            </a:extLst>
          </a:blip>
          <a:stretch>
            <a:fillRect/>
          </a:stretch>
        </p:blipFill>
        <p:spPr>
          <a:xfrm>
            <a:off x="237694" y="4538674"/>
            <a:ext cx="1642196" cy="866775"/>
          </a:xfrm>
          <a:prstGeom prst="rect">
            <a:avLst/>
          </a:prstGeom>
        </p:spPr>
      </p:pic>
      <p:pic>
        <p:nvPicPr>
          <p:cNvPr id="28" name="Resim 27"/>
          <p:cNvPicPr/>
          <p:nvPr/>
        </p:nvPicPr>
        <p:blipFill>
          <a:blip r:embed="rId7" cstate="print">
            <a:extLst>
              <a:ext uri="{28A0092B-C50C-407E-A947-70E740481C1C}">
                <a14:useLocalDpi xmlns:a14="http://schemas.microsoft.com/office/drawing/2010/main" val="0"/>
              </a:ext>
            </a:extLst>
          </a:blip>
          <a:stretch>
            <a:fillRect/>
          </a:stretch>
        </p:blipFill>
        <p:spPr>
          <a:xfrm>
            <a:off x="1991615" y="4494457"/>
            <a:ext cx="1513840" cy="821055"/>
          </a:xfrm>
          <a:prstGeom prst="rect">
            <a:avLst/>
          </a:prstGeom>
        </p:spPr>
      </p:pic>
      <p:pic>
        <p:nvPicPr>
          <p:cNvPr id="29" name="Resim 28"/>
          <p:cNvPicPr/>
          <p:nvPr/>
        </p:nvPicPr>
        <p:blipFill rotWithShape="1">
          <a:blip r:embed="rId8">
            <a:extLst>
              <a:ext uri="{28A0092B-C50C-407E-A947-70E740481C1C}">
                <a14:useLocalDpi xmlns:a14="http://schemas.microsoft.com/office/drawing/2010/main" val="0"/>
              </a:ext>
            </a:extLst>
          </a:blip>
          <a:srcRect t="28282" b="31053"/>
          <a:stretch/>
        </p:blipFill>
        <p:spPr bwMode="auto">
          <a:xfrm>
            <a:off x="3664278" y="4433242"/>
            <a:ext cx="1689100" cy="845820"/>
          </a:xfrm>
          <a:prstGeom prst="rect">
            <a:avLst/>
          </a:prstGeom>
          <a:ln>
            <a:noFill/>
          </a:ln>
          <a:extLst>
            <a:ext uri="{53640926-AAD7-44D8-BBD7-CCE9431645EC}">
              <a14:shadowObscured xmlns:a14="http://schemas.microsoft.com/office/drawing/2010/main"/>
            </a:ext>
          </a:extLst>
        </p:spPr>
      </p:pic>
      <p:pic>
        <p:nvPicPr>
          <p:cNvPr id="30" name="Resim 29"/>
          <p:cNvPicPr/>
          <p:nvPr/>
        </p:nvPicPr>
        <p:blipFill>
          <a:blip r:embed="rId9" cstate="print">
            <a:extLst>
              <a:ext uri="{28A0092B-C50C-407E-A947-70E740481C1C}">
                <a14:useLocalDpi xmlns:a14="http://schemas.microsoft.com/office/drawing/2010/main" val="0"/>
              </a:ext>
            </a:extLst>
          </a:blip>
          <a:stretch>
            <a:fillRect/>
          </a:stretch>
        </p:blipFill>
        <p:spPr>
          <a:xfrm>
            <a:off x="7189999" y="3631025"/>
            <a:ext cx="1768614" cy="952500"/>
          </a:xfrm>
          <a:prstGeom prst="rect">
            <a:avLst/>
          </a:prstGeom>
        </p:spPr>
      </p:pic>
      <p:pic>
        <p:nvPicPr>
          <p:cNvPr id="6" name="Resim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3035" y="934639"/>
            <a:ext cx="1733550" cy="857250"/>
          </a:xfrm>
          <a:prstGeom prst="rect">
            <a:avLst/>
          </a:prstGeom>
        </p:spPr>
      </p:pic>
      <p:pic>
        <p:nvPicPr>
          <p:cNvPr id="13" name="Resim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42927" y="439192"/>
            <a:ext cx="2849639" cy="1047750"/>
          </a:xfrm>
          <a:prstGeom prst="rect">
            <a:avLst/>
          </a:prstGeom>
        </p:spPr>
      </p:pic>
      <p:pic>
        <p:nvPicPr>
          <p:cNvPr id="16" name="Resim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0637" y="1929120"/>
            <a:ext cx="1671350" cy="1142857"/>
          </a:xfrm>
          <a:prstGeom prst="rect">
            <a:avLst/>
          </a:prstGeom>
        </p:spPr>
      </p:pic>
      <p:pic>
        <p:nvPicPr>
          <p:cNvPr id="18" name="Resim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17871" y="1351621"/>
            <a:ext cx="2031165" cy="790337"/>
          </a:xfrm>
          <a:prstGeom prst="rect">
            <a:avLst/>
          </a:prstGeom>
        </p:spPr>
      </p:pic>
      <p:pic>
        <p:nvPicPr>
          <p:cNvPr id="31" name="Resim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1080" y="2038373"/>
            <a:ext cx="1691916" cy="1047750"/>
          </a:xfrm>
          <a:prstGeom prst="rect">
            <a:avLst/>
          </a:prstGeom>
        </p:spPr>
      </p:pic>
      <p:pic>
        <p:nvPicPr>
          <p:cNvPr id="33" name="Resim 32"/>
          <p:cNvPicPr>
            <a:picLocks noChangeAspect="1"/>
          </p:cNvPicPr>
          <p:nvPr/>
        </p:nvPicPr>
        <p:blipFill rotWithShape="1">
          <a:blip r:embed="rId15">
            <a:extLst>
              <a:ext uri="{28A0092B-C50C-407E-A947-70E740481C1C}">
                <a14:useLocalDpi xmlns:a14="http://schemas.microsoft.com/office/drawing/2010/main" val="0"/>
              </a:ext>
            </a:extLst>
          </a:blip>
          <a:srcRect t="21215" b="21965"/>
          <a:stretch/>
        </p:blipFill>
        <p:spPr>
          <a:xfrm>
            <a:off x="7577171" y="1204040"/>
            <a:ext cx="1374238" cy="1015023"/>
          </a:xfrm>
          <a:prstGeom prst="rect">
            <a:avLst/>
          </a:prstGeom>
        </p:spPr>
      </p:pic>
      <p:pic>
        <p:nvPicPr>
          <p:cNvPr id="34" name="Resim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1520" y="1096878"/>
            <a:ext cx="3098959" cy="723937"/>
          </a:xfrm>
          <a:prstGeom prst="rect">
            <a:avLst/>
          </a:prstGeom>
        </p:spPr>
      </p:pic>
      <p:pic>
        <p:nvPicPr>
          <p:cNvPr id="39" name="Resim 38"/>
          <p:cNvPicPr>
            <a:picLocks noChangeAspect="1"/>
          </p:cNvPicPr>
          <p:nvPr/>
        </p:nvPicPr>
        <p:blipFill rotWithShape="1">
          <a:blip r:embed="rId17">
            <a:extLst>
              <a:ext uri="{28A0092B-C50C-407E-A947-70E740481C1C}">
                <a14:useLocalDpi xmlns:a14="http://schemas.microsoft.com/office/drawing/2010/main" val="0"/>
              </a:ext>
            </a:extLst>
          </a:blip>
          <a:srcRect l="11935" r="10786"/>
          <a:stretch/>
        </p:blipFill>
        <p:spPr>
          <a:xfrm>
            <a:off x="1957620" y="3180282"/>
            <a:ext cx="1656184" cy="1047750"/>
          </a:xfrm>
          <a:prstGeom prst="rect">
            <a:avLst/>
          </a:prstGeom>
        </p:spPr>
      </p:pic>
      <p:pic>
        <p:nvPicPr>
          <p:cNvPr id="41" name="Resim 40"/>
          <p:cNvPicPr>
            <a:picLocks noChangeAspect="1"/>
          </p:cNvPicPr>
          <p:nvPr/>
        </p:nvPicPr>
        <p:blipFill rotWithShape="1">
          <a:blip r:embed="rId18" cstate="print">
            <a:extLst>
              <a:ext uri="{28A0092B-C50C-407E-A947-70E740481C1C}">
                <a14:useLocalDpi xmlns:a14="http://schemas.microsoft.com/office/drawing/2010/main" val="0"/>
              </a:ext>
            </a:extLst>
          </a:blip>
          <a:srcRect r="50000"/>
          <a:stretch/>
        </p:blipFill>
        <p:spPr>
          <a:xfrm>
            <a:off x="3724491" y="1911171"/>
            <a:ext cx="1763954" cy="1589837"/>
          </a:xfrm>
          <a:prstGeom prst="rect">
            <a:avLst/>
          </a:prstGeom>
        </p:spPr>
      </p:pic>
      <p:pic>
        <p:nvPicPr>
          <p:cNvPr id="23" name="Рисунок 2"/>
          <p:cNvPicPr/>
          <p:nvPr/>
        </p:nvPicPr>
        <p:blipFill>
          <a:blip r:embed="rId19" cstate="print">
            <a:extLst>
              <a:ext uri="{28A0092B-C50C-407E-A947-70E740481C1C}">
                <a14:useLocalDpi xmlns:a14="http://schemas.microsoft.com/office/drawing/2010/main" val="0"/>
              </a:ext>
            </a:extLst>
          </a:blip>
          <a:stretch>
            <a:fillRect/>
          </a:stretch>
        </p:blipFill>
        <p:spPr>
          <a:xfrm>
            <a:off x="5741860" y="3208194"/>
            <a:ext cx="1068070" cy="630555"/>
          </a:xfrm>
          <a:prstGeom prst="rect">
            <a:avLst/>
          </a:prstGeom>
        </p:spPr>
      </p:pic>
      <p:sp>
        <p:nvSpPr>
          <p:cNvPr id="3" name="Dikdörtgen 2"/>
          <p:cNvSpPr/>
          <p:nvPr/>
        </p:nvSpPr>
        <p:spPr>
          <a:xfrm>
            <a:off x="5724128" y="3769876"/>
            <a:ext cx="1344737" cy="523220"/>
          </a:xfrm>
          <a:prstGeom prst="rect">
            <a:avLst/>
          </a:prstGeom>
        </p:spPr>
        <p:txBody>
          <a:bodyPr wrap="square">
            <a:spAutoFit/>
          </a:bodyPr>
          <a:lstStyle/>
          <a:p>
            <a:pPr>
              <a:spcAft>
                <a:spcPts val="0"/>
              </a:spcAft>
            </a:pPr>
            <a:r>
              <a:rPr lang="en-US" sz="1400" dirty="0">
                <a:solidFill>
                  <a:srgbClr val="0D0D0D"/>
                </a:solidFill>
                <a:latin typeface="Impact" panose="020B0806030902050204" pitchFamily="34" charset="0"/>
                <a:ea typeface="Times New Roman" panose="02020603050405020304" pitchFamily="18" charset="0"/>
              </a:rPr>
              <a:t>construction and design</a:t>
            </a:r>
            <a:endParaRPr lang="tr-TR" sz="1400" dirty="0">
              <a:effectLst/>
              <a:latin typeface="Times New Roman" panose="02020603050405020304" pitchFamily="18" charset="0"/>
              <a:ea typeface="Times New Roman" panose="02020603050405020304" pitchFamily="18" charset="0"/>
            </a:endParaRPr>
          </a:p>
        </p:txBody>
      </p:sp>
      <p:pic>
        <p:nvPicPr>
          <p:cNvPr id="32" name="Resim 31"/>
          <p:cNvPicPr>
            <a:picLocks noChangeAspect="1"/>
          </p:cNvPicPr>
          <p:nvPr/>
        </p:nvPicPr>
        <p:blipFill rotWithShape="1">
          <a:blip r:embed="rId20">
            <a:extLst>
              <a:ext uri="{28A0092B-C50C-407E-A947-70E740481C1C}">
                <a14:useLocalDpi xmlns:a14="http://schemas.microsoft.com/office/drawing/2010/main" val="0"/>
              </a:ext>
            </a:extLst>
          </a:blip>
          <a:srcRect t="25249" b="29392"/>
          <a:stretch/>
        </p:blipFill>
        <p:spPr>
          <a:xfrm>
            <a:off x="235258" y="3376174"/>
            <a:ext cx="1638135" cy="898256"/>
          </a:xfrm>
          <a:prstGeom prst="rect">
            <a:avLst/>
          </a:prstGeom>
        </p:spPr>
      </p:pic>
      <p:pic>
        <p:nvPicPr>
          <p:cNvPr id="35" name="Resim 34"/>
          <p:cNvPicPr>
            <a:picLocks noChangeAspect="1"/>
          </p:cNvPicPr>
          <p:nvPr/>
        </p:nvPicPr>
        <p:blipFill rotWithShape="1">
          <a:blip r:embed="rId21">
            <a:extLst>
              <a:ext uri="{28A0092B-C50C-407E-A947-70E740481C1C}">
                <a14:useLocalDpi xmlns:a14="http://schemas.microsoft.com/office/drawing/2010/main" val="0"/>
              </a:ext>
            </a:extLst>
          </a:blip>
          <a:srcRect t="25736" b="20334"/>
          <a:stretch/>
        </p:blipFill>
        <p:spPr>
          <a:xfrm>
            <a:off x="3711433" y="3569943"/>
            <a:ext cx="1714287" cy="924514"/>
          </a:xfrm>
          <a:prstGeom prst="rect">
            <a:avLst/>
          </a:prstGeom>
        </p:spPr>
      </p:pic>
      <p:pic>
        <p:nvPicPr>
          <p:cNvPr id="36" name="Resim 3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078014" y="5028172"/>
            <a:ext cx="1777247" cy="840329"/>
          </a:xfrm>
          <a:prstGeom prst="rect">
            <a:avLst/>
          </a:prstGeom>
        </p:spPr>
      </p:pic>
      <p:pic>
        <p:nvPicPr>
          <p:cNvPr id="5" name="Resim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691101" y="4564185"/>
            <a:ext cx="1223779" cy="681598"/>
          </a:xfrm>
          <a:prstGeom prst="rect">
            <a:avLst/>
          </a:prstGeom>
        </p:spPr>
      </p:pic>
    </p:spTree>
    <p:extLst>
      <p:ext uri="{BB962C8B-B14F-4D97-AF65-F5344CB8AC3E}">
        <p14:creationId xmlns:p14="http://schemas.microsoft.com/office/powerpoint/2010/main" val="1149165372"/>
      </p:ext>
    </p:extLst>
  </p:cSld>
  <p:clrMapOvr>
    <a:masterClrMapping/>
  </p:clrMapOvr>
  <p:transition spd="slow" advClick="0" advTm="0">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Resim 12"/>
          <p:cNvPicPr>
            <a:picLocks noChangeAspect="1"/>
          </p:cNvPicPr>
          <p:nvPr/>
        </p:nvPicPr>
        <p:blipFill rotWithShape="1">
          <a:blip r:embed="rId2">
            <a:extLst>
              <a:ext uri="{28A0092B-C50C-407E-A947-70E740481C1C}">
                <a14:useLocalDpi xmlns:a14="http://schemas.microsoft.com/office/drawing/2010/main" val="0"/>
              </a:ext>
            </a:extLst>
          </a:blip>
          <a:srcRect l="61880" t="85639"/>
          <a:stretch/>
        </p:blipFill>
        <p:spPr>
          <a:xfrm>
            <a:off x="5828557" y="5927285"/>
            <a:ext cx="2541662" cy="957486"/>
          </a:xfrm>
          <a:prstGeom prst="rect">
            <a:avLst/>
          </a:prstGeom>
        </p:spPr>
      </p:pic>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26265" y="5974036"/>
            <a:ext cx="875295" cy="792088"/>
          </a:xfrm>
          <a:prstGeom prst="rect">
            <a:avLst/>
          </a:prstGeom>
        </p:spPr>
      </p:pic>
      <p:pic>
        <p:nvPicPr>
          <p:cNvPr id="11" name="Resim 10"/>
          <p:cNvPicPr>
            <a:picLocks noChangeAspect="1"/>
          </p:cNvPicPr>
          <p:nvPr/>
        </p:nvPicPr>
        <p:blipFill rotWithShape="1">
          <a:blip r:embed="rId3">
            <a:extLst>
              <a:ext uri="{28A0092B-C50C-407E-A947-70E740481C1C}">
                <a14:useLocalDpi xmlns:a14="http://schemas.microsoft.com/office/drawing/2010/main" val="0"/>
              </a:ext>
            </a:extLst>
          </a:blip>
          <a:srcRect l="2226" r="2802"/>
          <a:stretch/>
        </p:blipFill>
        <p:spPr>
          <a:xfrm>
            <a:off x="860918" y="351258"/>
            <a:ext cx="7263070" cy="5404145"/>
          </a:xfrm>
          <a:prstGeom prst="rect">
            <a:avLst/>
          </a:prstGeom>
        </p:spPr>
      </p:pic>
      <p:sp>
        <p:nvSpPr>
          <p:cNvPr id="12" name="Dikdörtgen 11"/>
          <p:cNvSpPr/>
          <p:nvPr/>
        </p:nvSpPr>
        <p:spPr>
          <a:xfrm>
            <a:off x="1403648" y="449377"/>
            <a:ext cx="5760640" cy="2246769"/>
          </a:xfrm>
          <a:prstGeom prst="rect">
            <a:avLst/>
          </a:prstGeom>
        </p:spPr>
        <p:txBody>
          <a:bodyPr wrap="square">
            <a:spAutoFit/>
          </a:bodyPr>
          <a:lstStyle/>
          <a:p>
            <a:pPr algn="ctr"/>
            <a:r>
              <a:rPr lang="tr-TR" altLang="tr-TR" sz="2000" b="1" dirty="0" err="1" smtClean="0">
                <a:ln w="13462">
                  <a:solidFill>
                    <a:schemeClr val="bg1"/>
                  </a:solidFill>
                  <a:prstDash val="solid"/>
                </a:ln>
                <a:solidFill>
                  <a:schemeClr val="bg1"/>
                </a:solidFill>
                <a:effectLst>
                  <a:outerShdw dist="38100" dir="2700000" algn="bl" rotWithShape="0">
                    <a:schemeClr val="accent5"/>
                  </a:outerShdw>
                </a:effectLst>
              </a:rPr>
              <a:t>Exporting</a:t>
            </a:r>
            <a:r>
              <a:rPr lang="tr-TR" altLang="tr-TR" sz="2000" b="1" dirty="0" smtClean="0">
                <a:ln w="13462">
                  <a:solidFill>
                    <a:schemeClr val="bg1"/>
                  </a:solidFill>
                  <a:prstDash val="solid"/>
                </a:ln>
                <a:solidFill>
                  <a:schemeClr val="bg1"/>
                </a:solidFill>
                <a:effectLst>
                  <a:outerShdw dist="38100" dir="2700000" algn="bl" rotWithShape="0">
                    <a:schemeClr val="accent5"/>
                  </a:outerShdw>
                </a:effectLst>
              </a:rPr>
              <a:t>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to</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Uzbekistan</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8.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Own</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among</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1081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Companies</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Being</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#1 in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the</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Field</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We</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Live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the</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Righteous</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a:t>
            </a:r>
            <a:r>
              <a:rPr lang="tr-TR" altLang="tr-TR" sz="2000" b="1" dirty="0" err="1">
                <a:ln w="13462">
                  <a:solidFill>
                    <a:schemeClr val="bg1"/>
                  </a:solidFill>
                  <a:prstDash val="solid"/>
                </a:ln>
                <a:solidFill>
                  <a:schemeClr val="bg1"/>
                </a:solidFill>
                <a:effectLst>
                  <a:outerShdw dist="38100" dir="2700000" algn="bl" rotWithShape="0">
                    <a:schemeClr val="accent5"/>
                  </a:outerShdw>
                </a:effectLst>
              </a:rPr>
              <a:t>Pride</a:t>
            </a:r>
            <a:r>
              <a:rPr lang="tr-TR" altLang="tr-TR" sz="2000" b="1" dirty="0">
                <a:ln w="13462">
                  <a:solidFill>
                    <a:schemeClr val="bg1"/>
                  </a:solidFill>
                  <a:prstDash val="solid"/>
                </a:ln>
                <a:solidFill>
                  <a:schemeClr val="bg1"/>
                </a:solidFill>
                <a:effectLst>
                  <a:outerShdw dist="38100" dir="2700000" algn="bl" rotWithShape="0">
                    <a:schemeClr val="accent5"/>
                  </a:outerShdw>
                </a:effectLst>
              </a:rPr>
              <a:t>! </a:t>
            </a:r>
          </a:p>
          <a:p>
            <a:pPr algn="ctr"/>
            <a:endParaRPr lang="ru-RU" sz="2000" b="1" dirty="0">
              <a:ln w="13462">
                <a:solidFill>
                  <a:schemeClr val="bg1"/>
                </a:solidFill>
                <a:prstDash val="solid"/>
              </a:ln>
              <a:solidFill>
                <a:schemeClr val="bg1"/>
              </a:solidFill>
              <a:effectLst>
                <a:outerShdw dist="38100" dir="2700000" algn="bl" rotWithShape="0">
                  <a:schemeClr val="accent5"/>
                </a:outerShdw>
              </a:effectLst>
            </a:endParaRPr>
          </a:p>
          <a:p>
            <a:pPr algn="ctr"/>
            <a:endParaRPr lang="ru-RU" sz="2000" b="1" i="1" dirty="0">
              <a:ln w="13462">
                <a:solidFill>
                  <a:schemeClr val="bg1"/>
                </a:solidFill>
                <a:prstDash val="solid"/>
              </a:ln>
              <a:solidFill>
                <a:schemeClr val="bg1"/>
              </a:solidFill>
              <a:effectLst>
                <a:outerShdw dist="38100" dir="2700000" algn="bl" rotWithShape="0">
                  <a:schemeClr val="accent5"/>
                </a:outerShdw>
              </a:effectLst>
              <a:latin typeface="Arial Narrow" panose="020B0606020202030204" pitchFamily="34" charset="0"/>
            </a:endParaRPr>
          </a:p>
          <a:p>
            <a:pPr algn="ctr"/>
            <a:endParaRPr lang="ru-RU" sz="2000" b="1" dirty="0">
              <a:ln w="13462">
                <a:solidFill>
                  <a:schemeClr val="bg1"/>
                </a:solidFill>
                <a:prstDash val="solid"/>
              </a:ln>
              <a:solidFill>
                <a:schemeClr val="bg1"/>
              </a:solidFill>
              <a:effectLst>
                <a:outerShdw dist="38100" dir="2700000" algn="bl" rotWithShape="0">
                  <a:schemeClr val="accent5"/>
                </a:outerShdw>
              </a:effectLst>
            </a:endParaRPr>
          </a:p>
          <a:p>
            <a:pPr algn="ctr"/>
            <a:endParaRPr lang="ru-RU" sz="2000" b="1" dirty="0">
              <a:ln w="13462">
                <a:solidFill>
                  <a:schemeClr val="bg1"/>
                </a:solidFill>
                <a:prstDash val="solid"/>
              </a:ln>
              <a:solidFill>
                <a:schemeClr val="bg1"/>
              </a:solidFill>
              <a:effectLst>
                <a:outerShdw dist="38100" dir="2700000" algn="bl" rotWithShape="0">
                  <a:schemeClr val="accent5"/>
                </a:outerShdw>
              </a:effectLst>
            </a:endParaRPr>
          </a:p>
        </p:txBody>
      </p:sp>
      <p:sp>
        <p:nvSpPr>
          <p:cNvPr id="3" name="Rectangle 1"/>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220092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a:xfrm>
            <a:off x="896009" y="404664"/>
            <a:ext cx="9865096" cy="1030896"/>
          </a:xfrm>
          <a:prstGeom prst="rect">
            <a:avLst/>
          </a:prstGeom>
        </p:spPr>
        <p:txBody>
          <a:bodyPr vert="horz" lIns="45720" rIns="45720">
            <a:normAutofit/>
          </a:bodyPr>
          <a:lstStyle>
            <a:lvl1pPr marL="408940" marR="31115" indent="-408940" algn="ctr">
              <a:spcBef>
                <a:spcPts val="400"/>
              </a:spcBef>
              <a:spcAft>
                <a:spcPts val="0"/>
              </a:spcAft>
              <a:buClr>
                <a:schemeClr val="accent1"/>
              </a:buClr>
              <a:buSzPct val="68000"/>
              <a:buFont typeface="Wingdings 3"/>
              <a:buNone/>
              <a:defRPr kumimoji="0" sz="3200">
                <a:ln w="0">
                  <a:solidFill>
                    <a:prstClr val="black"/>
                  </a:solidFill>
                </a:ln>
                <a:solidFill>
                  <a:schemeClr val="accent2"/>
                </a:solidFill>
              </a:defRPr>
            </a:lvl1pPr>
            <a:lvl2pPr indent="0" algn="ctr">
              <a:spcBef>
                <a:spcPts val="324"/>
              </a:spcBef>
              <a:buClr>
                <a:schemeClr val="accent1"/>
              </a:buClr>
              <a:buFont typeface="Verdana"/>
              <a:buNone/>
              <a:defRPr kumimoji="0" sz="2300"/>
            </a:lvl2pPr>
            <a:lvl3pPr indent="0" algn="ctr">
              <a:spcBef>
                <a:spcPts val="350"/>
              </a:spcBef>
              <a:buClr>
                <a:schemeClr val="accent2"/>
              </a:buClr>
              <a:buSzPct val="100000"/>
              <a:buFont typeface="Wingdings 2"/>
              <a:buNone/>
              <a:defRPr kumimoji="0" sz="2100"/>
            </a:lvl3pPr>
            <a:lvl4pPr indent="0" algn="ctr">
              <a:spcBef>
                <a:spcPts val="350"/>
              </a:spcBef>
              <a:buClr>
                <a:schemeClr val="accent2"/>
              </a:buClr>
              <a:buFont typeface="Wingdings 2"/>
              <a:buNone/>
              <a:defRPr kumimoji="0" sz="1900"/>
            </a:lvl4pPr>
            <a:lvl5pPr indent="0" algn="ctr">
              <a:spcBef>
                <a:spcPts val="350"/>
              </a:spcBef>
              <a:buClr>
                <a:schemeClr val="accent2"/>
              </a:buClr>
              <a:buFont typeface="Wingdings 2"/>
              <a:buNone/>
              <a:defRPr kumimoji="0"/>
            </a:lvl5pPr>
            <a:lvl6pPr indent="0" algn="ctr">
              <a:spcBef>
                <a:spcPts val="350"/>
              </a:spcBef>
              <a:buClr>
                <a:schemeClr val="accent3"/>
              </a:buClr>
              <a:buFont typeface="Wingdings 2"/>
              <a:buNone/>
              <a:defRPr kumimoji="0"/>
            </a:lvl6pPr>
            <a:lvl7pPr indent="0" algn="ctr">
              <a:spcBef>
                <a:spcPts val="350"/>
              </a:spcBef>
              <a:buClr>
                <a:schemeClr val="accent3"/>
              </a:buClr>
              <a:buFont typeface="Wingdings 2"/>
              <a:buNone/>
              <a:defRPr kumimoji="0" sz="1600"/>
            </a:lvl7pPr>
            <a:lvl8pPr indent="0" algn="ctr">
              <a:spcBef>
                <a:spcPts val="350"/>
              </a:spcBef>
              <a:buClr>
                <a:schemeClr val="accent3"/>
              </a:buClr>
              <a:buFont typeface="Wingdings 2"/>
              <a:buNone/>
              <a:defRPr kumimoji="0" sz="1600"/>
            </a:lvl8pPr>
            <a:lvl9pPr indent="0" algn="ctr">
              <a:spcBef>
                <a:spcPts val="350"/>
              </a:spcBef>
              <a:buClr>
                <a:schemeClr val="accent3"/>
              </a:buClr>
              <a:buFont typeface="Wingdings 2"/>
              <a:buNone/>
              <a:defRPr kumimoji="0" sz="1600" baseline="0"/>
            </a:lvl9pPr>
            <a:extLst/>
          </a:lstStyle>
          <a:p>
            <a:r>
              <a:rPr lang="tr-TR" dirty="0" smtClean="0">
                <a:solidFill>
                  <a:srgbClr val="00B0F0"/>
                </a:solidFill>
              </a:rPr>
              <a:t>Klima Santrali Seçim Programı</a:t>
            </a:r>
            <a:endParaRPr lang="tr-TR" dirty="0">
              <a:solidFill>
                <a:srgbClr val="00B0F0"/>
              </a:solidFill>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ikdörtgen 9"/>
          <p:cNvSpPr/>
          <p:nvPr/>
        </p:nvSpPr>
        <p:spPr>
          <a:xfrm>
            <a:off x="-324544" y="128826"/>
            <a:ext cx="3744416" cy="707886"/>
          </a:xfrm>
          <a:prstGeom prst="rect">
            <a:avLst/>
          </a:prstGeom>
        </p:spPr>
        <p:txBody>
          <a:bodyPr wrap="square">
            <a:spAutoFit/>
          </a:bodyPr>
          <a:lstStyle/>
          <a:p>
            <a:pPr algn="ctr"/>
            <a:r>
              <a:rPr lang="tr-TR" sz="4000" b="1" dirty="0" err="1" smtClean="0">
                <a:ln w="13462">
                  <a:solidFill>
                    <a:schemeClr val="bg1"/>
                  </a:solidFill>
                  <a:prstDash val="solid"/>
                </a:ln>
                <a:solidFill>
                  <a:schemeClr val="accent1"/>
                </a:solidFill>
                <a:effectLst>
                  <a:outerShdw dist="38100" dir="2700000" algn="bl" rotWithShape="0">
                    <a:schemeClr val="accent5"/>
                  </a:outerShdw>
                </a:effectLst>
              </a:rPr>
              <a:t>Products</a:t>
            </a:r>
            <a:endParaRPr lang="tr-TR" sz="4000" b="1" dirty="0">
              <a:ln w="13462">
                <a:solidFill>
                  <a:schemeClr val="bg1"/>
                </a:solidFill>
                <a:prstDash val="solid"/>
              </a:ln>
              <a:solidFill>
                <a:schemeClr val="accent1"/>
              </a:solidFill>
              <a:effectLst>
                <a:outerShdw dist="38100" dir="2700000" algn="bl" rotWithShape="0">
                  <a:schemeClr val="accent5"/>
                </a:outerShdw>
              </a:effectLst>
            </a:endParaRPr>
          </a:p>
        </p:txBody>
      </p:sp>
      <p:sp>
        <p:nvSpPr>
          <p:cNvPr id="5" name="Alt Başlık 2"/>
          <p:cNvSpPr txBox="1">
            <a:spLocks/>
          </p:cNvSpPr>
          <p:nvPr/>
        </p:nvSpPr>
        <p:spPr>
          <a:xfrm>
            <a:off x="363963" y="836712"/>
            <a:ext cx="8806610" cy="5068899"/>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408940" marR="31115" indent="-408940"/>
            <a:r>
              <a:rPr lang="tr-TR" sz="2200" dirty="0" err="1">
                <a:ln w="0">
                  <a:solidFill>
                    <a:prstClr val="black"/>
                  </a:solidFill>
                </a:ln>
                <a:solidFill>
                  <a:schemeClr val="bg2">
                    <a:lumMod val="50000"/>
                  </a:schemeClr>
                </a:solidFill>
              </a:rPr>
              <a:t>Air</a:t>
            </a:r>
            <a:r>
              <a:rPr lang="tr-TR" sz="2200" dirty="0">
                <a:ln w="0">
                  <a:solidFill>
                    <a:prstClr val="black"/>
                  </a:solidFill>
                </a:ln>
                <a:solidFill>
                  <a:schemeClr val="bg2">
                    <a:lumMod val="50000"/>
                  </a:schemeClr>
                </a:solidFill>
              </a:rPr>
              <a:t> Handling </a:t>
            </a:r>
            <a:r>
              <a:rPr lang="tr-TR" sz="2200" dirty="0" err="1">
                <a:ln w="0">
                  <a:solidFill>
                    <a:prstClr val="black"/>
                  </a:solidFill>
                </a:ln>
                <a:solidFill>
                  <a:schemeClr val="bg2">
                    <a:lumMod val="50000"/>
                  </a:schemeClr>
                </a:solidFill>
              </a:rPr>
              <a:t>Units</a:t>
            </a:r>
            <a:endParaRPr lang="tr-TR" sz="2200" dirty="0">
              <a:ln w="0">
                <a:solidFill>
                  <a:prstClr val="black"/>
                </a:solidFill>
              </a:ln>
              <a:solidFill>
                <a:schemeClr val="bg2">
                  <a:lumMod val="50000"/>
                </a:schemeClr>
              </a:solidFill>
            </a:endParaRPr>
          </a:p>
          <a:p>
            <a:pPr marL="664972" marR="31115" lvl="1" indent="-408940"/>
            <a:r>
              <a:rPr lang="tr-TR" sz="1800" dirty="0">
                <a:ln w="0">
                  <a:solidFill>
                    <a:prstClr val="black"/>
                  </a:solidFill>
                </a:ln>
                <a:solidFill>
                  <a:schemeClr val="accent2"/>
                </a:solidFill>
              </a:rPr>
              <a:t>%100 </a:t>
            </a:r>
            <a:r>
              <a:rPr lang="tr-TR" sz="1800" dirty="0" err="1">
                <a:ln w="0">
                  <a:solidFill>
                    <a:prstClr val="black"/>
                  </a:solidFill>
                </a:ln>
                <a:solidFill>
                  <a:schemeClr val="accent2"/>
                </a:solidFill>
              </a:rPr>
              <a:t>Fresh</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Air</a:t>
            </a:r>
            <a:r>
              <a:rPr lang="tr-TR" sz="1800" dirty="0">
                <a:ln w="0">
                  <a:solidFill>
                    <a:prstClr val="black"/>
                  </a:solidFill>
                </a:ln>
                <a:solidFill>
                  <a:schemeClr val="accent2"/>
                </a:solidFill>
              </a:rPr>
              <a:t> Handling </a:t>
            </a:r>
            <a:r>
              <a:rPr lang="tr-TR" sz="1800" dirty="0" err="1">
                <a:ln w="0">
                  <a:solidFill>
                    <a:prstClr val="black"/>
                  </a:solidFill>
                </a:ln>
                <a:solidFill>
                  <a:schemeClr val="accent2"/>
                </a:solidFill>
              </a:rPr>
              <a:t>Units</a:t>
            </a:r>
            <a:endParaRPr lang="tr-TR" sz="1800" dirty="0">
              <a:ln w="0">
                <a:solidFill>
                  <a:prstClr val="black"/>
                </a:solidFill>
              </a:ln>
              <a:solidFill>
                <a:schemeClr val="accent2"/>
              </a:solidFill>
            </a:endParaRPr>
          </a:p>
          <a:p>
            <a:pPr marL="664972" marR="31115" lvl="1" indent="-408940"/>
            <a:r>
              <a:rPr lang="tr-TR" sz="1800" dirty="0" err="1">
                <a:ln w="0">
                  <a:solidFill>
                    <a:prstClr val="black"/>
                  </a:solidFill>
                </a:ln>
                <a:solidFill>
                  <a:schemeClr val="accent2"/>
                </a:solidFill>
              </a:rPr>
              <a:t>Air</a:t>
            </a:r>
            <a:r>
              <a:rPr lang="tr-TR" sz="1800" dirty="0">
                <a:ln w="0">
                  <a:solidFill>
                    <a:prstClr val="black"/>
                  </a:solidFill>
                </a:ln>
                <a:solidFill>
                  <a:schemeClr val="accent2"/>
                </a:solidFill>
              </a:rPr>
              <a:t> Handling </a:t>
            </a:r>
            <a:r>
              <a:rPr lang="tr-TR" sz="1800" dirty="0" err="1">
                <a:ln w="0">
                  <a:solidFill>
                    <a:prstClr val="black"/>
                  </a:solidFill>
                </a:ln>
                <a:solidFill>
                  <a:schemeClr val="accent2"/>
                </a:solidFill>
              </a:rPr>
              <a:t>Units</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with</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Heat</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Recovery</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Rotary</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Plated</a:t>
            </a:r>
            <a:r>
              <a:rPr lang="tr-TR" sz="1800" dirty="0">
                <a:ln w="0">
                  <a:solidFill>
                    <a:prstClr val="black"/>
                  </a:solidFill>
                </a:ln>
                <a:solidFill>
                  <a:schemeClr val="accent2"/>
                </a:solidFill>
              </a:rPr>
              <a:t>, Run-</a:t>
            </a:r>
            <a:r>
              <a:rPr lang="tr-TR" sz="1800" dirty="0" err="1">
                <a:ln w="0">
                  <a:solidFill>
                    <a:prstClr val="black"/>
                  </a:solidFill>
                </a:ln>
                <a:solidFill>
                  <a:schemeClr val="accent2"/>
                </a:solidFill>
              </a:rPr>
              <a:t>Around</a:t>
            </a:r>
            <a:r>
              <a:rPr lang="tr-TR" sz="1800" dirty="0">
                <a:ln w="0">
                  <a:solidFill>
                    <a:prstClr val="black"/>
                  </a:solidFill>
                </a:ln>
                <a:solidFill>
                  <a:schemeClr val="accent2"/>
                </a:solidFill>
              </a:rPr>
              <a:t>)</a:t>
            </a:r>
          </a:p>
          <a:p>
            <a:pPr marL="664972" marR="31115" lvl="1" indent="-408940"/>
            <a:r>
              <a:rPr lang="tr-TR" sz="1800" dirty="0" err="1">
                <a:ln w="0">
                  <a:solidFill>
                    <a:prstClr val="black"/>
                  </a:solidFill>
                </a:ln>
                <a:solidFill>
                  <a:schemeClr val="accent2"/>
                </a:solidFill>
              </a:rPr>
              <a:t>Air</a:t>
            </a:r>
            <a:r>
              <a:rPr lang="tr-TR" sz="1800" dirty="0">
                <a:ln w="0">
                  <a:solidFill>
                    <a:prstClr val="black"/>
                  </a:solidFill>
                </a:ln>
                <a:solidFill>
                  <a:schemeClr val="accent2"/>
                </a:solidFill>
              </a:rPr>
              <a:t> Handling </a:t>
            </a:r>
            <a:r>
              <a:rPr lang="tr-TR" sz="1800" dirty="0" err="1">
                <a:ln w="0">
                  <a:solidFill>
                    <a:prstClr val="black"/>
                  </a:solidFill>
                </a:ln>
                <a:solidFill>
                  <a:schemeClr val="accent2"/>
                </a:solidFill>
              </a:rPr>
              <a:t>Units</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with</a:t>
            </a:r>
            <a:r>
              <a:rPr lang="tr-TR" sz="1800" dirty="0">
                <a:ln w="0">
                  <a:solidFill>
                    <a:prstClr val="black"/>
                  </a:solidFill>
                </a:ln>
                <a:solidFill>
                  <a:schemeClr val="accent2"/>
                </a:solidFill>
              </a:rPr>
              <a:t> DX </a:t>
            </a:r>
            <a:r>
              <a:rPr lang="tr-TR" sz="1800" dirty="0" err="1">
                <a:ln w="0">
                  <a:solidFill>
                    <a:prstClr val="black"/>
                  </a:solidFill>
                </a:ln>
                <a:solidFill>
                  <a:schemeClr val="accent2"/>
                </a:solidFill>
              </a:rPr>
              <a:t>coil</a:t>
            </a:r>
            <a:r>
              <a:rPr lang="tr-TR" sz="1800" dirty="0">
                <a:ln w="0">
                  <a:solidFill>
                    <a:prstClr val="black"/>
                  </a:solidFill>
                </a:ln>
                <a:solidFill>
                  <a:schemeClr val="accent2"/>
                </a:solidFill>
              </a:rPr>
              <a:t> </a:t>
            </a:r>
          </a:p>
          <a:p>
            <a:pPr marL="664972" marR="31115" lvl="1" indent="-408940"/>
            <a:r>
              <a:rPr lang="tr-TR" sz="1800" dirty="0" err="1">
                <a:ln w="0">
                  <a:solidFill>
                    <a:prstClr val="black"/>
                  </a:solidFill>
                </a:ln>
                <a:solidFill>
                  <a:schemeClr val="accent2"/>
                </a:solidFill>
              </a:rPr>
              <a:t>Package</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type</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Air</a:t>
            </a:r>
            <a:r>
              <a:rPr lang="tr-TR" sz="1800" dirty="0">
                <a:ln w="0">
                  <a:solidFill>
                    <a:prstClr val="black"/>
                  </a:solidFill>
                </a:ln>
                <a:solidFill>
                  <a:schemeClr val="accent2"/>
                </a:solidFill>
              </a:rPr>
              <a:t> Handling </a:t>
            </a:r>
            <a:r>
              <a:rPr lang="tr-TR" sz="1800" dirty="0" err="1">
                <a:ln w="0">
                  <a:solidFill>
                    <a:prstClr val="black"/>
                  </a:solidFill>
                </a:ln>
                <a:solidFill>
                  <a:schemeClr val="accent2"/>
                </a:solidFill>
              </a:rPr>
              <a:t>Units</a:t>
            </a:r>
            <a:endParaRPr lang="tr-TR" sz="1800" dirty="0">
              <a:ln w="0">
                <a:solidFill>
                  <a:prstClr val="black"/>
                </a:solidFill>
              </a:ln>
              <a:solidFill>
                <a:schemeClr val="accent2"/>
              </a:solidFill>
            </a:endParaRPr>
          </a:p>
          <a:p>
            <a:pPr marL="408940" marR="31115" indent="-408940"/>
            <a:r>
              <a:rPr lang="tr-TR" sz="2200" dirty="0" err="1">
                <a:ln w="0">
                  <a:solidFill>
                    <a:prstClr val="black"/>
                  </a:solidFill>
                </a:ln>
                <a:solidFill>
                  <a:schemeClr val="bg2">
                    <a:lumMod val="50000"/>
                  </a:schemeClr>
                </a:solidFill>
              </a:rPr>
              <a:t>Heat</a:t>
            </a:r>
            <a:r>
              <a:rPr lang="tr-TR" sz="2200" dirty="0">
                <a:ln w="0">
                  <a:solidFill>
                    <a:prstClr val="black"/>
                  </a:solidFill>
                </a:ln>
                <a:solidFill>
                  <a:schemeClr val="bg2">
                    <a:lumMod val="50000"/>
                  </a:schemeClr>
                </a:solidFill>
              </a:rPr>
              <a:t> </a:t>
            </a:r>
            <a:r>
              <a:rPr lang="tr-TR" sz="2200" dirty="0" err="1">
                <a:ln w="0">
                  <a:solidFill>
                    <a:prstClr val="black"/>
                  </a:solidFill>
                </a:ln>
                <a:solidFill>
                  <a:schemeClr val="bg2">
                    <a:lumMod val="50000"/>
                  </a:schemeClr>
                </a:solidFill>
              </a:rPr>
              <a:t>Recovery</a:t>
            </a:r>
            <a:r>
              <a:rPr lang="tr-TR" sz="2200" dirty="0">
                <a:ln w="0">
                  <a:solidFill>
                    <a:prstClr val="black"/>
                  </a:solidFill>
                </a:ln>
                <a:solidFill>
                  <a:schemeClr val="bg2">
                    <a:lumMod val="50000"/>
                  </a:schemeClr>
                </a:solidFill>
              </a:rPr>
              <a:t> </a:t>
            </a:r>
            <a:r>
              <a:rPr lang="tr-TR" sz="2200" dirty="0" err="1">
                <a:ln w="0">
                  <a:solidFill>
                    <a:prstClr val="black"/>
                  </a:solidFill>
                </a:ln>
                <a:solidFill>
                  <a:schemeClr val="bg2">
                    <a:lumMod val="50000"/>
                  </a:schemeClr>
                </a:solidFill>
              </a:rPr>
              <a:t>Units</a:t>
            </a:r>
            <a:endParaRPr lang="tr-TR" sz="2200" dirty="0">
              <a:ln w="0">
                <a:solidFill>
                  <a:prstClr val="black"/>
                </a:solidFill>
              </a:ln>
              <a:solidFill>
                <a:schemeClr val="bg2">
                  <a:lumMod val="50000"/>
                </a:schemeClr>
              </a:solidFill>
            </a:endParaRPr>
          </a:p>
          <a:p>
            <a:pPr marL="664972" marR="31115" lvl="1" indent="-408940"/>
            <a:r>
              <a:rPr lang="tr-TR" sz="1800" dirty="0" err="1">
                <a:ln w="0">
                  <a:solidFill>
                    <a:prstClr val="black"/>
                  </a:solidFill>
                </a:ln>
                <a:solidFill>
                  <a:schemeClr val="accent2"/>
                </a:solidFill>
              </a:rPr>
              <a:t>Plated</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type</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Heat</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Recovery</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Units</a:t>
            </a:r>
            <a:endParaRPr lang="tr-TR" sz="1800" dirty="0">
              <a:ln w="0">
                <a:solidFill>
                  <a:prstClr val="black"/>
                </a:solidFill>
              </a:ln>
              <a:solidFill>
                <a:schemeClr val="accent2"/>
              </a:solidFill>
            </a:endParaRPr>
          </a:p>
          <a:p>
            <a:pPr marL="664972" marR="31115" lvl="1" indent="-408940"/>
            <a:r>
              <a:rPr lang="tr-TR" sz="1800" dirty="0" err="1">
                <a:ln w="0">
                  <a:solidFill>
                    <a:prstClr val="black"/>
                  </a:solidFill>
                </a:ln>
                <a:solidFill>
                  <a:schemeClr val="accent2"/>
                </a:solidFill>
              </a:rPr>
              <a:t>Heat</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Recovery</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Units</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with</a:t>
            </a:r>
            <a:r>
              <a:rPr lang="tr-TR" sz="1800" dirty="0">
                <a:ln w="0">
                  <a:solidFill>
                    <a:prstClr val="black"/>
                  </a:solidFill>
                </a:ln>
                <a:solidFill>
                  <a:schemeClr val="accent2"/>
                </a:solidFill>
              </a:rPr>
              <a:t> DX </a:t>
            </a:r>
            <a:r>
              <a:rPr lang="tr-TR" sz="1800" dirty="0" err="1">
                <a:ln w="0">
                  <a:solidFill>
                    <a:prstClr val="black"/>
                  </a:solidFill>
                </a:ln>
                <a:solidFill>
                  <a:schemeClr val="accent2"/>
                </a:solidFill>
              </a:rPr>
              <a:t>coil</a:t>
            </a:r>
            <a:endParaRPr lang="tr-TR" sz="1800" dirty="0">
              <a:ln w="0">
                <a:solidFill>
                  <a:prstClr val="black"/>
                </a:solidFill>
              </a:ln>
              <a:solidFill>
                <a:schemeClr val="accent2"/>
              </a:solidFill>
            </a:endParaRPr>
          </a:p>
          <a:p>
            <a:pPr marL="408940" marR="31115" indent="-408940"/>
            <a:r>
              <a:rPr lang="tr-TR" sz="2200" dirty="0" err="1">
                <a:ln w="0">
                  <a:solidFill>
                    <a:prstClr val="black"/>
                  </a:solidFill>
                </a:ln>
                <a:solidFill>
                  <a:schemeClr val="bg2">
                    <a:lumMod val="50000"/>
                  </a:schemeClr>
                </a:solidFill>
              </a:rPr>
              <a:t>Fans</a:t>
            </a:r>
            <a:endParaRPr lang="tr-TR" sz="2200" dirty="0">
              <a:ln w="0">
                <a:solidFill>
                  <a:prstClr val="black"/>
                </a:solidFill>
              </a:ln>
              <a:solidFill>
                <a:schemeClr val="bg2">
                  <a:lumMod val="50000"/>
                </a:schemeClr>
              </a:solidFill>
            </a:endParaRPr>
          </a:p>
          <a:p>
            <a:pPr marL="664972" marR="31115" lvl="1" indent="-408940"/>
            <a:r>
              <a:rPr lang="tr-TR" sz="1800" dirty="0">
                <a:ln w="0">
                  <a:solidFill>
                    <a:prstClr val="black"/>
                  </a:solidFill>
                </a:ln>
                <a:solidFill>
                  <a:schemeClr val="accent2"/>
                </a:solidFill>
              </a:rPr>
              <a:t>Cell </a:t>
            </a:r>
            <a:r>
              <a:rPr lang="tr-TR" sz="1800" dirty="0" err="1">
                <a:ln w="0">
                  <a:solidFill>
                    <a:prstClr val="black"/>
                  </a:solidFill>
                </a:ln>
                <a:solidFill>
                  <a:schemeClr val="accent2"/>
                </a:solidFill>
              </a:rPr>
              <a:t>Fans</a:t>
            </a:r>
            <a:endParaRPr lang="tr-TR" sz="1800" dirty="0">
              <a:ln w="0">
                <a:solidFill>
                  <a:prstClr val="black"/>
                </a:solidFill>
              </a:ln>
              <a:solidFill>
                <a:schemeClr val="accent2"/>
              </a:solidFill>
            </a:endParaRPr>
          </a:p>
          <a:p>
            <a:pPr marL="664972" marR="31115" lvl="1" indent="-408940"/>
            <a:r>
              <a:rPr lang="tr-TR" sz="1800" dirty="0" err="1">
                <a:ln w="0">
                  <a:solidFill>
                    <a:prstClr val="black"/>
                  </a:solidFill>
                </a:ln>
                <a:solidFill>
                  <a:schemeClr val="accent2"/>
                </a:solidFill>
              </a:rPr>
              <a:t>Duct</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type</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and</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roof</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type</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fans</a:t>
            </a:r>
            <a:endParaRPr lang="tr-TR" sz="1800" dirty="0">
              <a:ln w="0">
                <a:solidFill>
                  <a:prstClr val="black"/>
                </a:solidFill>
              </a:ln>
              <a:solidFill>
                <a:schemeClr val="accent2"/>
              </a:solidFill>
            </a:endParaRPr>
          </a:p>
          <a:p>
            <a:pPr marL="664972" marR="31115" lvl="1" indent="-408940"/>
            <a:r>
              <a:rPr lang="tr-TR" sz="1800" dirty="0" err="1">
                <a:ln w="0">
                  <a:solidFill>
                    <a:prstClr val="black"/>
                  </a:solidFill>
                </a:ln>
                <a:solidFill>
                  <a:schemeClr val="accent2"/>
                </a:solidFill>
              </a:rPr>
              <a:t>Axial</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fans</a:t>
            </a:r>
            <a:endParaRPr lang="tr-TR" sz="1800" dirty="0">
              <a:ln w="0">
                <a:solidFill>
                  <a:prstClr val="black"/>
                </a:solidFill>
              </a:ln>
              <a:solidFill>
                <a:schemeClr val="accent2"/>
              </a:solidFill>
            </a:endParaRPr>
          </a:p>
          <a:p>
            <a:pPr marL="664972" marR="31115" lvl="1" indent="-408940"/>
            <a:r>
              <a:rPr lang="tr-TR" sz="1800" dirty="0">
                <a:ln w="0">
                  <a:solidFill>
                    <a:prstClr val="black"/>
                  </a:solidFill>
                </a:ln>
                <a:solidFill>
                  <a:schemeClr val="accent2"/>
                </a:solidFill>
              </a:rPr>
              <a:t>EC </a:t>
            </a:r>
            <a:r>
              <a:rPr lang="tr-TR" sz="1800" dirty="0" err="1">
                <a:ln w="0">
                  <a:solidFill>
                    <a:prstClr val="black"/>
                  </a:solidFill>
                </a:ln>
                <a:solidFill>
                  <a:schemeClr val="accent2"/>
                </a:solidFill>
              </a:rPr>
              <a:t>type</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roof</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fans</a:t>
            </a:r>
            <a:endParaRPr lang="tr-TR" sz="1800" dirty="0">
              <a:ln w="0">
                <a:solidFill>
                  <a:prstClr val="black"/>
                </a:solidFill>
              </a:ln>
              <a:solidFill>
                <a:schemeClr val="accent2"/>
              </a:solidFill>
            </a:endParaRPr>
          </a:p>
          <a:p>
            <a:pPr marL="664972" marR="31115" lvl="1" indent="-408940"/>
            <a:r>
              <a:rPr lang="tr-TR" sz="1800" dirty="0" err="1">
                <a:ln w="0">
                  <a:solidFill>
                    <a:prstClr val="black"/>
                  </a:solidFill>
                </a:ln>
                <a:solidFill>
                  <a:schemeClr val="accent2"/>
                </a:solidFill>
              </a:rPr>
              <a:t>Ecology</a:t>
            </a:r>
            <a:r>
              <a:rPr lang="tr-TR" sz="1800" dirty="0">
                <a:ln w="0">
                  <a:solidFill>
                    <a:prstClr val="black"/>
                  </a:solidFill>
                </a:ln>
                <a:solidFill>
                  <a:schemeClr val="accent2"/>
                </a:solidFill>
              </a:rPr>
              <a:t> </a:t>
            </a:r>
            <a:r>
              <a:rPr lang="tr-TR" sz="1800" dirty="0" err="1">
                <a:ln w="0">
                  <a:solidFill>
                    <a:prstClr val="black"/>
                  </a:solidFill>
                </a:ln>
                <a:solidFill>
                  <a:schemeClr val="accent2"/>
                </a:solidFill>
              </a:rPr>
              <a:t>Units</a:t>
            </a:r>
            <a:endParaRPr lang="tr-TR" sz="1800" dirty="0">
              <a:ln w="0">
                <a:solidFill>
                  <a:prstClr val="black"/>
                </a:solidFill>
              </a:ln>
              <a:solidFill>
                <a:schemeClr val="accent2"/>
              </a:solidFill>
            </a:endParaRPr>
          </a:p>
        </p:txBody>
      </p:sp>
      <p:pic>
        <p:nvPicPr>
          <p:cNvPr id="6" name="Picture 5" descr="1s.jpg"/>
          <p:cNvPicPr>
            <a:picLocks noChangeAspect="1"/>
          </p:cNvPicPr>
          <p:nvPr/>
        </p:nvPicPr>
        <p:blipFill rotWithShape="1">
          <a:blip r:embed="rId3" cstate="email">
            <a:clrChange>
              <a:clrFrom>
                <a:srgbClr val="808080"/>
              </a:clrFrom>
              <a:clrTo>
                <a:srgbClr val="808080">
                  <a:alpha val="0"/>
                </a:srgbClr>
              </a:clrTo>
            </a:clrChange>
            <a:duotone>
              <a:schemeClr val="accent5">
                <a:shade val="45000"/>
                <a:satMod val="135000"/>
              </a:schemeClr>
              <a:prstClr val="white"/>
            </a:duotone>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a:ext>
            </a:extLst>
          </a:blip>
          <a:srcRect l="9414" t="608" r="58611" b="50000"/>
          <a:stretch/>
        </p:blipFill>
        <p:spPr>
          <a:xfrm>
            <a:off x="6372200" y="3075584"/>
            <a:ext cx="2705594" cy="2830027"/>
          </a:xfrm>
          <a:prstGeom prst="rect">
            <a:avLst/>
          </a:prstGeom>
        </p:spPr>
      </p:pic>
      <p:pic>
        <p:nvPicPr>
          <p:cNvPr id="8" name="Resim 7"/>
          <p:cNvPicPr>
            <a:picLocks noChangeAspect="1"/>
          </p:cNvPicPr>
          <p:nvPr/>
        </p:nvPicPr>
        <p:blipFill rotWithShape="1">
          <a:blip r:embed="rId2">
            <a:extLst>
              <a:ext uri="{28A0092B-C50C-407E-A947-70E740481C1C}">
                <a14:useLocalDpi xmlns:a14="http://schemas.microsoft.com/office/drawing/2010/main" val="0"/>
              </a:ext>
            </a:extLst>
          </a:blip>
          <a:srcRect l="61880" t="85639" b="1339"/>
          <a:stretch/>
        </p:blipFill>
        <p:spPr>
          <a:xfrm>
            <a:off x="5860200" y="5945135"/>
            <a:ext cx="2541662" cy="868241"/>
          </a:xfrm>
          <a:prstGeom prst="rect">
            <a:avLst/>
          </a:prstGeom>
        </p:spPr>
      </p:pic>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72680" t="321" r="14193" b="87799"/>
          <a:stretch/>
        </p:blipFill>
        <p:spPr>
          <a:xfrm>
            <a:off x="8206974" y="6010695"/>
            <a:ext cx="875295" cy="792088"/>
          </a:xfrm>
          <a:prstGeom prst="rect">
            <a:avLst/>
          </a:prstGeom>
        </p:spPr>
      </p:pic>
    </p:spTree>
    <p:extLst>
      <p:ext uri="{BB962C8B-B14F-4D97-AF65-F5344CB8AC3E}">
        <p14:creationId xmlns:p14="http://schemas.microsoft.com/office/powerpoint/2010/main" val="210780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5548</TotalTime>
  <Words>4932</Words>
  <Application>Microsoft Office PowerPoint</Application>
  <PresentationFormat>Ekran Gösterisi (4:3)</PresentationFormat>
  <Paragraphs>1107</Paragraphs>
  <Slides>82</Slides>
  <Notes>1</Notes>
  <HiddenSlides>0</HiddenSlides>
  <MMClips>1</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82</vt:i4>
      </vt:variant>
    </vt:vector>
  </HeadingPairs>
  <TitlesOfParts>
    <vt:vector size="91" baseType="lpstr">
      <vt:lpstr>Arial</vt:lpstr>
      <vt:lpstr>Arial Narrow</vt:lpstr>
      <vt:lpstr>Calibri</vt:lpstr>
      <vt:lpstr>Calibri Light</vt:lpstr>
      <vt:lpstr>Impact</vt:lpstr>
      <vt:lpstr>Times New Roman</vt:lpstr>
      <vt:lpstr>Verdana</vt:lpstr>
      <vt:lpstr>Wingdings 3</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TERMOFAN</dc:creator>
  <cp:lastModifiedBy>Emre Kandemir</cp:lastModifiedBy>
  <cp:revision>361</cp:revision>
  <cp:lastPrinted>2023-04-25T07:34:26Z</cp:lastPrinted>
  <dcterms:created xsi:type="dcterms:W3CDTF">2017-07-15T20:30:28Z</dcterms:created>
  <dcterms:modified xsi:type="dcterms:W3CDTF">2024-12-15T16:57:03Z</dcterms:modified>
</cp:coreProperties>
</file>